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6" r:id="rId4"/>
    <p:sldId id="277" r:id="rId5"/>
    <p:sldId id="278" r:id="rId6"/>
    <p:sldId id="281" r:id="rId7"/>
    <p:sldId id="279" r:id="rId8"/>
    <p:sldId id="282" r:id="rId9"/>
    <p:sldId id="308" r:id="rId10"/>
    <p:sldId id="283" r:id="rId11"/>
    <p:sldId id="286" r:id="rId12"/>
    <p:sldId id="289" r:id="rId13"/>
    <p:sldId id="326" r:id="rId14"/>
    <p:sldId id="327" r:id="rId15"/>
    <p:sldId id="328" r:id="rId16"/>
    <p:sldId id="329" r:id="rId17"/>
    <p:sldId id="299" r:id="rId18"/>
    <p:sldId id="27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5546" autoAdjust="0"/>
  </p:normalViewPr>
  <p:slideViewPr>
    <p:cSldViewPr>
      <p:cViewPr>
        <p:scale>
          <a:sx n="82" d="100"/>
          <a:sy n="82" d="100"/>
        </p:scale>
        <p:origin x="1998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573778-1FB6-4C6E-BEBC-55B001F173F9}" type="doc">
      <dgm:prSet loTypeId="urn:microsoft.com/office/officeart/2005/8/layout/vList6" loCatId="process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0327A997-50EF-49DE-BC12-F88F38BCDB76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4000" b="1" dirty="0" smtClean="0"/>
            <a:t>Цель</a:t>
          </a:r>
          <a:endParaRPr lang="ru-RU" sz="4000" b="1" dirty="0"/>
        </a:p>
      </dgm:t>
    </dgm:pt>
    <dgm:pt modelId="{A0EF11FD-CE6F-4756-87C4-6AFD7FE00DD1}" type="parTrans" cxnId="{0969814C-2E1E-4CA0-BC8A-0B121201605F}">
      <dgm:prSet/>
      <dgm:spPr/>
      <dgm:t>
        <a:bodyPr/>
        <a:lstStyle/>
        <a:p>
          <a:endParaRPr lang="ru-RU" b="1"/>
        </a:p>
      </dgm:t>
    </dgm:pt>
    <dgm:pt modelId="{727F64AD-D5A5-4D73-BDC9-D7829AE9137A}" type="sibTrans" cxnId="{0969814C-2E1E-4CA0-BC8A-0B121201605F}">
      <dgm:prSet/>
      <dgm:spPr/>
      <dgm:t>
        <a:bodyPr/>
        <a:lstStyle/>
        <a:p>
          <a:endParaRPr lang="ru-RU" b="1"/>
        </a:p>
      </dgm:t>
    </dgm:pt>
    <dgm:pt modelId="{63FFBAA1-0769-429C-8CD1-506F0ED149A0}">
      <dgm:prSet phldrT="[Текст]"/>
      <dgm:spPr/>
      <dgm:t>
        <a:bodyPr/>
        <a:lstStyle/>
        <a:p>
          <a:r>
            <a:rPr lang="ru-RU" dirty="0" smtClean="0"/>
            <a:t>теоретически обосновать и эмпирически проверить эффективность программы психолого-педагогической коррекции и профилактики эмоционального выгорания </a:t>
          </a:r>
          <a:r>
            <a:rPr lang="ru-RU" dirty="0" smtClean="0"/>
            <a:t>специалистов офисной сферы</a:t>
          </a:r>
          <a:endParaRPr lang="ru-RU" b="1" dirty="0"/>
        </a:p>
      </dgm:t>
    </dgm:pt>
    <dgm:pt modelId="{772B938B-D1E2-4781-BBB0-395A4A8BCB07}" type="parTrans" cxnId="{AC8F2B11-E79E-423D-B412-C45EE02F47DC}">
      <dgm:prSet/>
      <dgm:spPr/>
      <dgm:t>
        <a:bodyPr/>
        <a:lstStyle/>
        <a:p>
          <a:endParaRPr lang="ru-RU" b="1"/>
        </a:p>
      </dgm:t>
    </dgm:pt>
    <dgm:pt modelId="{A22A1465-67F9-4855-92B4-113BA03E8221}" type="sibTrans" cxnId="{AC8F2B11-E79E-423D-B412-C45EE02F47DC}">
      <dgm:prSet/>
      <dgm:spPr/>
      <dgm:t>
        <a:bodyPr/>
        <a:lstStyle/>
        <a:p>
          <a:endParaRPr lang="ru-RU" b="1"/>
        </a:p>
      </dgm:t>
    </dgm:pt>
    <dgm:pt modelId="{45438A0E-F74E-454A-8BA1-5259B454A02A}" type="pres">
      <dgm:prSet presAssocID="{51573778-1FB6-4C6E-BEBC-55B001F173F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1862352-1C26-4FF7-9EE2-B808DDDF7B2F}" type="pres">
      <dgm:prSet presAssocID="{0327A997-50EF-49DE-BC12-F88F38BCDB76}" presName="linNode" presStyleCnt="0"/>
      <dgm:spPr/>
    </dgm:pt>
    <dgm:pt modelId="{865C172A-19F4-4A9B-8B3E-E16246620D47}" type="pres">
      <dgm:prSet presAssocID="{0327A997-50EF-49DE-BC12-F88F38BCDB76}" presName="parentShp" presStyleLbl="node1" presStyleIdx="0" presStyleCnt="1" custAng="20126535" custLinFactNeighborX="7419" custLinFactNeighborY="47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AE6FD3-00CE-43C0-BB94-672DEA23E3D4}" type="pres">
      <dgm:prSet presAssocID="{0327A997-50EF-49DE-BC12-F88F38BCDB76}" presName="childShp" presStyleLbl="bgAccFollowNode1" presStyleIdx="0" presStyleCnt="1" custAng="20073807" custLinFactNeighborX="-4253" custLinFactNeighborY="-413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745085-164E-44D3-B2A6-13ADD760B79B}" type="presOf" srcId="{51573778-1FB6-4C6E-BEBC-55B001F173F9}" destId="{45438A0E-F74E-454A-8BA1-5259B454A02A}" srcOrd="0" destOrd="0" presId="urn:microsoft.com/office/officeart/2005/8/layout/vList6"/>
    <dgm:cxn modelId="{1B4D7398-0EA0-4BDC-BC60-3E36A3F732E6}" type="presOf" srcId="{63FFBAA1-0769-429C-8CD1-506F0ED149A0}" destId="{9FAE6FD3-00CE-43C0-BB94-672DEA23E3D4}" srcOrd="0" destOrd="0" presId="urn:microsoft.com/office/officeart/2005/8/layout/vList6"/>
    <dgm:cxn modelId="{AC8F2B11-E79E-423D-B412-C45EE02F47DC}" srcId="{0327A997-50EF-49DE-BC12-F88F38BCDB76}" destId="{63FFBAA1-0769-429C-8CD1-506F0ED149A0}" srcOrd="0" destOrd="0" parTransId="{772B938B-D1E2-4781-BBB0-395A4A8BCB07}" sibTransId="{A22A1465-67F9-4855-92B4-113BA03E8221}"/>
    <dgm:cxn modelId="{EDD97A8D-FE79-4914-BE69-6E097136C9E1}" type="presOf" srcId="{0327A997-50EF-49DE-BC12-F88F38BCDB76}" destId="{865C172A-19F4-4A9B-8B3E-E16246620D47}" srcOrd="0" destOrd="0" presId="urn:microsoft.com/office/officeart/2005/8/layout/vList6"/>
    <dgm:cxn modelId="{0969814C-2E1E-4CA0-BC8A-0B121201605F}" srcId="{51573778-1FB6-4C6E-BEBC-55B001F173F9}" destId="{0327A997-50EF-49DE-BC12-F88F38BCDB76}" srcOrd="0" destOrd="0" parTransId="{A0EF11FD-CE6F-4756-87C4-6AFD7FE00DD1}" sibTransId="{727F64AD-D5A5-4D73-BDC9-D7829AE9137A}"/>
    <dgm:cxn modelId="{37E2966D-7315-4EAF-9F06-964AA994BC94}" type="presParOf" srcId="{45438A0E-F74E-454A-8BA1-5259B454A02A}" destId="{01862352-1C26-4FF7-9EE2-B808DDDF7B2F}" srcOrd="0" destOrd="0" presId="urn:microsoft.com/office/officeart/2005/8/layout/vList6"/>
    <dgm:cxn modelId="{AA4FF177-9F72-46A6-B195-83254D428AEE}" type="presParOf" srcId="{01862352-1C26-4FF7-9EE2-B808DDDF7B2F}" destId="{865C172A-19F4-4A9B-8B3E-E16246620D47}" srcOrd="0" destOrd="0" presId="urn:microsoft.com/office/officeart/2005/8/layout/vList6"/>
    <dgm:cxn modelId="{1A650C52-FD7D-414A-A85A-88D8302593D7}" type="presParOf" srcId="{01862352-1C26-4FF7-9EE2-B808DDDF7B2F}" destId="{9FAE6FD3-00CE-43C0-BB94-672DEA23E3D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8DC85F3-0A05-4304-8213-0134210667A9}" type="doc">
      <dgm:prSet loTypeId="urn:microsoft.com/office/officeart/2005/8/layout/matrix1" loCatId="matrix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34798CB-8F1D-4DD7-A2F6-F894077A5BBE}">
      <dgm:prSet phldrT="[Текст]" custT="1"/>
      <dgm:spPr/>
      <dgm:t>
        <a:bodyPr/>
        <a:lstStyle/>
        <a:p>
          <a:r>
            <a:rPr lang="ru-RU" sz="1800" b="1" dirty="0" smtClean="0"/>
            <a:t>Показатели являются статистически значимыми</a:t>
          </a:r>
          <a:endParaRPr lang="ru-RU" sz="1800" b="1" dirty="0"/>
        </a:p>
      </dgm:t>
    </dgm:pt>
    <dgm:pt modelId="{A36ABE37-614F-4911-AFFD-29FD31CD16F9}" type="parTrans" cxnId="{8035EDE2-0C88-4196-B01B-491883025ACE}">
      <dgm:prSet/>
      <dgm:spPr/>
      <dgm:t>
        <a:bodyPr/>
        <a:lstStyle/>
        <a:p>
          <a:endParaRPr lang="ru-RU" b="1"/>
        </a:p>
      </dgm:t>
    </dgm:pt>
    <dgm:pt modelId="{5B3116B5-8F7F-4470-BF25-CF654E27D448}" type="sibTrans" cxnId="{8035EDE2-0C88-4196-B01B-491883025ACE}">
      <dgm:prSet/>
      <dgm:spPr/>
      <dgm:t>
        <a:bodyPr/>
        <a:lstStyle/>
        <a:p>
          <a:endParaRPr lang="ru-RU" b="1"/>
        </a:p>
      </dgm:t>
    </dgm:pt>
    <dgm:pt modelId="{E7E74BC2-5813-44BE-91B5-6EDB89C3DB7D}">
      <dgm:prSet phldrT="[Текст]"/>
      <dgm:spPr/>
      <dgm:t>
        <a:bodyPr/>
        <a:lstStyle/>
        <a:p>
          <a:r>
            <a:rPr lang="ru-RU" b="1" dirty="0" smtClean="0"/>
            <a:t>–	изменения выраженности фазы напряжения (</a:t>
          </a:r>
          <a:r>
            <a:rPr lang="ru-RU" b="1" dirty="0" err="1" smtClean="0"/>
            <a:t>Ткр</a:t>
          </a:r>
          <a:r>
            <a:rPr lang="ru-RU" b="1" dirty="0" smtClean="0"/>
            <a:t> = 0,01) переживания травмирующих ситуаций (</a:t>
          </a:r>
          <a:r>
            <a:rPr lang="ru-RU" b="1" dirty="0" err="1" smtClean="0"/>
            <a:t>Ткр</a:t>
          </a:r>
          <a:r>
            <a:rPr lang="ru-RU" b="1" dirty="0" smtClean="0"/>
            <a:t> = 0,000), симптома тревоги (</a:t>
          </a:r>
          <a:r>
            <a:rPr lang="ru-RU" b="1" dirty="0" err="1" smtClean="0"/>
            <a:t>Ткр</a:t>
          </a:r>
          <a:r>
            <a:rPr lang="ru-RU" b="1" dirty="0" smtClean="0"/>
            <a:t> = 0,015), симптома неудовлетворенности собой (</a:t>
          </a:r>
          <a:r>
            <a:rPr lang="ru-RU" b="1" dirty="0" err="1" smtClean="0"/>
            <a:t>Ткр</a:t>
          </a:r>
          <a:r>
            <a:rPr lang="ru-RU" b="1" dirty="0" smtClean="0"/>
            <a:t> = 0,000), симптома загнанности в клетку (</a:t>
          </a:r>
          <a:r>
            <a:rPr lang="ru-RU" b="1" dirty="0" err="1" smtClean="0"/>
            <a:t>Ткр</a:t>
          </a:r>
          <a:r>
            <a:rPr lang="ru-RU" b="1" dirty="0" smtClean="0"/>
            <a:t> = 0,020);</a:t>
          </a:r>
          <a:endParaRPr lang="ru-RU" b="1" dirty="0"/>
        </a:p>
      </dgm:t>
    </dgm:pt>
    <dgm:pt modelId="{920C3184-9A1E-439B-A41E-B70D5C54236D}" type="parTrans" cxnId="{CD018222-A7E3-4716-8101-870B5E03918A}">
      <dgm:prSet/>
      <dgm:spPr/>
      <dgm:t>
        <a:bodyPr/>
        <a:lstStyle/>
        <a:p>
          <a:endParaRPr lang="ru-RU" b="1"/>
        </a:p>
      </dgm:t>
    </dgm:pt>
    <dgm:pt modelId="{1D3A24E2-7EE1-4285-8049-85033E87BE87}" type="sibTrans" cxnId="{CD018222-A7E3-4716-8101-870B5E03918A}">
      <dgm:prSet/>
      <dgm:spPr/>
      <dgm:t>
        <a:bodyPr/>
        <a:lstStyle/>
        <a:p>
          <a:endParaRPr lang="ru-RU" b="1"/>
        </a:p>
      </dgm:t>
    </dgm:pt>
    <dgm:pt modelId="{A017C481-1159-4A2E-AE04-B8AC728B4A35}">
      <dgm:prSet/>
      <dgm:spPr/>
      <dgm:t>
        <a:bodyPr/>
        <a:lstStyle/>
        <a:p>
          <a:r>
            <a:rPr lang="ru-RU" b="1" dirty="0" smtClean="0"/>
            <a:t>–	 изменения выраженности фазы резистенции (Ткр = 0,01), симптома неадекватное избирательное эмоциональное реагирование (Ткр = 0,02), симптома эмоционально- нравственной дезориентации (Ткр = 0,01), симптома расширения сферы экономии эмоций (Ткр = 0,01), симптома редукции профессиональных обязанностей (Ткр = 0,01);</a:t>
          </a:r>
          <a:endParaRPr lang="ru-RU" b="1" dirty="0"/>
        </a:p>
      </dgm:t>
    </dgm:pt>
    <dgm:pt modelId="{EF99A0C0-1191-45DD-BC10-EFA33B9CB810}" type="parTrans" cxnId="{AE7C6A73-4E4C-4197-B712-4AEC059FEAB1}">
      <dgm:prSet/>
      <dgm:spPr/>
      <dgm:t>
        <a:bodyPr/>
        <a:lstStyle/>
        <a:p>
          <a:endParaRPr lang="ru-RU" b="1"/>
        </a:p>
      </dgm:t>
    </dgm:pt>
    <dgm:pt modelId="{C7651151-E574-4AFF-8BF6-C06F90039170}" type="sibTrans" cxnId="{AE7C6A73-4E4C-4197-B712-4AEC059FEAB1}">
      <dgm:prSet/>
      <dgm:spPr/>
      <dgm:t>
        <a:bodyPr/>
        <a:lstStyle/>
        <a:p>
          <a:endParaRPr lang="ru-RU" b="1"/>
        </a:p>
      </dgm:t>
    </dgm:pt>
    <dgm:pt modelId="{EB63B7BA-5379-48E7-915F-CF83B4B95E0B}">
      <dgm:prSet/>
      <dgm:spPr/>
      <dgm:t>
        <a:bodyPr/>
        <a:lstStyle/>
        <a:p>
          <a:r>
            <a:rPr lang="ru-RU" b="1" dirty="0" smtClean="0"/>
            <a:t>–	 изменения выраженности фазы истощения (Ткр = 0,00), симптома неадекватного избирательного эмоционального реагирования (Ткр = 0,00), симптома эмоционально- нравственной дезориентации (Ткр = 0,04), симптома расширения сферы экономии эмоций (Ткр = 0,01), симптома редукции профессиональных обязанностей (Ткр = 0,015);</a:t>
          </a:r>
          <a:endParaRPr lang="ru-RU" b="1" dirty="0"/>
        </a:p>
      </dgm:t>
    </dgm:pt>
    <dgm:pt modelId="{689239DD-3B63-43AA-A3CD-BA5A5E08B396}" type="parTrans" cxnId="{2C2B119B-53D3-48BC-9D44-EBA5D9E77B79}">
      <dgm:prSet/>
      <dgm:spPr/>
      <dgm:t>
        <a:bodyPr/>
        <a:lstStyle/>
        <a:p>
          <a:endParaRPr lang="ru-RU" b="1"/>
        </a:p>
      </dgm:t>
    </dgm:pt>
    <dgm:pt modelId="{5123BEB6-520A-4A00-BFAE-276C1D7C35B5}" type="sibTrans" cxnId="{2C2B119B-53D3-48BC-9D44-EBA5D9E77B79}">
      <dgm:prSet/>
      <dgm:spPr/>
      <dgm:t>
        <a:bodyPr/>
        <a:lstStyle/>
        <a:p>
          <a:endParaRPr lang="ru-RU" b="1"/>
        </a:p>
      </dgm:t>
    </dgm:pt>
    <dgm:pt modelId="{3BB33E77-F9DA-4B94-98A5-85A6A395C0F7}">
      <dgm:prSet/>
      <dgm:spPr/>
      <dgm:t>
        <a:bodyPr/>
        <a:lstStyle/>
        <a:p>
          <a:r>
            <a:rPr lang="ru-RU" b="1" dirty="0" smtClean="0"/>
            <a:t>–	изменения ситуативной тревожности (Ткр = 0,00), личностной тревожности (Ткр = 0,00), </a:t>
          </a:r>
          <a:endParaRPr lang="ru-RU" b="1" dirty="0"/>
        </a:p>
      </dgm:t>
    </dgm:pt>
    <dgm:pt modelId="{C507C9C9-522A-492E-9E1E-957A8DBEEE8B}" type="parTrans" cxnId="{07753B31-5CB8-4E42-8FF5-F49C1528FF8A}">
      <dgm:prSet/>
      <dgm:spPr/>
      <dgm:t>
        <a:bodyPr/>
        <a:lstStyle/>
        <a:p>
          <a:endParaRPr lang="ru-RU" b="1"/>
        </a:p>
      </dgm:t>
    </dgm:pt>
    <dgm:pt modelId="{9856A8E4-B08B-4295-B33A-705E800EEDF1}" type="sibTrans" cxnId="{07753B31-5CB8-4E42-8FF5-F49C1528FF8A}">
      <dgm:prSet/>
      <dgm:spPr/>
      <dgm:t>
        <a:bodyPr/>
        <a:lstStyle/>
        <a:p>
          <a:endParaRPr lang="ru-RU" b="1"/>
        </a:p>
      </dgm:t>
    </dgm:pt>
    <dgm:pt modelId="{10315502-B2FD-4821-98C5-F5EBD0FB29E2}" type="pres">
      <dgm:prSet presAssocID="{88DC85F3-0A05-4304-8213-0134210667A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E9E863-5E31-47AB-A9BC-C585CEBD8811}" type="pres">
      <dgm:prSet presAssocID="{88DC85F3-0A05-4304-8213-0134210667A9}" presName="matrix" presStyleCnt="0"/>
      <dgm:spPr/>
    </dgm:pt>
    <dgm:pt modelId="{5C7800A6-F78A-4E9F-BE8E-5DF23D81C855}" type="pres">
      <dgm:prSet presAssocID="{88DC85F3-0A05-4304-8213-0134210667A9}" presName="tile1" presStyleLbl="node1" presStyleIdx="0" presStyleCnt="4"/>
      <dgm:spPr/>
      <dgm:t>
        <a:bodyPr/>
        <a:lstStyle/>
        <a:p>
          <a:endParaRPr lang="ru-RU"/>
        </a:p>
      </dgm:t>
    </dgm:pt>
    <dgm:pt modelId="{2A75775E-8765-4A7A-8E73-4717898F8A7A}" type="pres">
      <dgm:prSet presAssocID="{88DC85F3-0A05-4304-8213-0134210667A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F2E30-B8DF-496B-95E7-DBC6CBE44786}" type="pres">
      <dgm:prSet presAssocID="{88DC85F3-0A05-4304-8213-0134210667A9}" presName="tile2" presStyleLbl="node1" presStyleIdx="1" presStyleCnt="4"/>
      <dgm:spPr/>
      <dgm:t>
        <a:bodyPr/>
        <a:lstStyle/>
        <a:p>
          <a:endParaRPr lang="ru-RU"/>
        </a:p>
      </dgm:t>
    </dgm:pt>
    <dgm:pt modelId="{08E55CE5-2E68-409F-BE68-31ABD309593A}" type="pres">
      <dgm:prSet presAssocID="{88DC85F3-0A05-4304-8213-0134210667A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B95BF6-C077-4904-8D81-29A2A33178A2}" type="pres">
      <dgm:prSet presAssocID="{88DC85F3-0A05-4304-8213-0134210667A9}" presName="tile3" presStyleLbl="node1" presStyleIdx="2" presStyleCnt="4"/>
      <dgm:spPr/>
      <dgm:t>
        <a:bodyPr/>
        <a:lstStyle/>
        <a:p>
          <a:endParaRPr lang="ru-RU"/>
        </a:p>
      </dgm:t>
    </dgm:pt>
    <dgm:pt modelId="{BCEFE9D9-3042-461A-B1B6-DFEEFD031342}" type="pres">
      <dgm:prSet presAssocID="{88DC85F3-0A05-4304-8213-0134210667A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A6E08A-89E9-45CB-BFEA-A4639F88D660}" type="pres">
      <dgm:prSet presAssocID="{88DC85F3-0A05-4304-8213-0134210667A9}" presName="tile4" presStyleLbl="node1" presStyleIdx="3" presStyleCnt="4"/>
      <dgm:spPr/>
      <dgm:t>
        <a:bodyPr/>
        <a:lstStyle/>
        <a:p>
          <a:endParaRPr lang="ru-RU"/>
        </a:p>
      </dgm:t>
    </dgm:pt>
    <dgm:pt modelId="{FEBB6F33-53BE-4906-AAE3-C324ED6C88B7}" type="pres">
      <dgm:prSet presAssocID="{88DC85F3-0A05-4304-8213-0134210667A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2C83A-231D-4342-87CD-BF9D11738F28}" type="pres">
      <dgm:prSet presAssocID="{88DC85F3-0A05-4304-8213-0134210667A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D0F19BC9-8AE8-4D5E-87FB-3D3BC93F73E3}" type="presOf" srcId="{A017C481-1159-4A2E-AE04-B8AC728B4A35}" destId="{19DF2E30-B8DF-496B-95E7-DBC6CBE44786}" srcOrd="0" destOrd="0" presId="urn:microsoft.com/office/officeart/2005/8/layout/matrix1"/>
    <dgm:cxn modelId="{DDB77A02-EB58-43FC-A67E-6EC6EC0FFDB7}" type="presOf" srcId="{88DC85F3-0A05-4304-8213-0134210667A9}" destId="{10315502-B2FD-4821-98C5-F5EBD0FB29E2}" srcOrd="0" destOrd="0" presId="urn:microsoft.com/office/officeart/2005/8/layout/matrix1"/>
    <dgm:cxn modelId="{6ACA8E79-FD8D-403A-BBB8-EF52BFD12EC7}" type="presOf" srcId="{EB63B7BA-5379-48E7-915F-CF83B4B95E0B}" destId="{79B95BF6-C077-4904-8D81-29A2A33178A2}" srcOrd="0" destOrd="0" presId="urn:microsoft.com/office/officeart/2005/8/layout/matrix1"/>
    <dgm:cxn modelId="{8035EDE2-0C88-4196-B01B-491883025ACE}" srcId="{88DC85F3-0A05-4304-8213-0134210667A9}" destId="{E34798CB-8F1D-4DD7-A2F6-F894077A5BBE}" srcOrd="0" destOrd="0" parTransId="{A36ABE37-614F-4911-AFFD-29FD31CD16F9}" sibTransId="{5B3116B5-8F7F-4470-BF25-CF654E27D448}"/>
    <dgm:cxn modelId="{264A1E01-9C9F-4EB6-B767-9368448A6C03}" type="presOf" srcId="{E7E74BC2-5813-44BE-91B5-6EDB89C3DB7D}" destId="{5C7800A6-F78A-4E9F-BE8E-5DF23D81C855}" srcOrd="0" destOrd="0" presId="urn:microsoft.com/office/officeart/2005/8/layout/matrix1"/>
    <dgm:cxn modelId="{2C2B119B-53D3-48BC-9D44-EBA5D9E77B79}" srcId="{E34798CB-8F1D-4DD7-A2F6-F894077A5BBE}" destId="{EB63B7BA-5379-48E7-915F-CF83B4B95E0B}" srcOrd="2" destOrd="0" parTransId="{689239DD-3B63-43AA-A3CD-BA5A5E08B396}" sibTransId="{5123BEB6-520A-4A00-BFAE-276C1D7C35B5}"/>
    <dgm:cxn modelId="{F51050C1-897C-47B9-879D-24F2A2F36DB8}" type="presOf" srcId="{3BB33E77-F9DA-4B94-98A5-85A6A395C0F7}" destId="{A4A6E08A-89E9-45CB-BFEA-A4639F88D660}" srcOrd="0" destOrd="0" presId="urn:microsoft.com/office/officeart/2005/8/layout/matrix1"/>
    <dgm:cxn modelId="{CD018222-A7E3-4716-8101-870B5E03918A}" srcId="{E34798CB-8F1D-4DD7-A2F6-F894077A5BBE}" destId="{E7E74BC2-5813-44BE-91B5-6EDB89C3DB7D}" srcOrd="0" destOrd="0" parTransId="{920C3184-9A1E-439B-A41E-B70D5C54236D}" sibTransId="{1D3A24E2-7EE1-4285-8049-85033E87BE87}"/>
    <dgm:cxn modelId="{CAD266EF-01B0-4E80-AC9A-6CEA4AD2FD4B}" type="presOf" srcId="{3BB33E77-F9DA-4B94-98A5-85A6A395C0F7}" destId="{FEBB6F33-53BE-4906-AAE3-C324ED6C88B7}" srcOrd="1" destOrd="0" presId="urn:microsoft.com/office/officeart/2005/8/layout/matrix1"/>
    <dgm:cxn modelId="{98386FAC-64AB-4CB0-8EE0-EF90687D130F}" type="presOf" srcId="{E34798CB-8F1D-4DD7-A2F6-F894077A5BBE}" destId="{4BC2C83A-231D-4342-87CD-BF9D11738F28}" srcOrd="0" destOrd="0" presId="urn:microsoft.com/office/officeart/2005/8/layout/matrix1"/>
    <dgm:cxn modelId="{6A884D98-8ABF-4F13-B7F1-7A301D7A74C9}" type="presOf" srcId="{E7E74BC2-5813-44BE-91B5-6EDB89C3DB7D}" destId="{2A75775E-8765-4A7A-8E73-4717898F8A7A}" srcOrd="1" destOrd="0" presId="urn:microsoft.com/office/officeart/2005/8/layout/matrix1"/>
    <dgm:cxn modelId="{D18078BF-D147-45A7-A568-F807EC1EB6EA}" type="presOf" srcId="{A017C481-1159-4A2E-AE04-B8AC728B4A35}" destId="{08E55CE5-2E68-409F-BE68-31ABD309593A}" srcOrd="1" destOrd="0" presId="urn:microsoft.com/office/officeart/2005/8/layout/matrix1"/>
    <dgm:cxn modelId="{AE7C6A73-4E4C-4197-B712-4AEC059FEAB1}" srcId="{E34798CB-8F1D-4DD7-A2F6-F894077A5BBE}" destId="{A017C481-1159-4A2E-AE04-B8AC728B4A35}" srcOrd="1" destOrd="0" parTransId="{EF99A0C0-1191-45DD-BC10-EFA33B9CB810}" sibTransId="{C7651151-E574-4AFF-8BF6-C06F90039170}"/>
    <dgm:cxn modelId="{07753B31-5CB8-4E42-8FF5-F49C1528FF8A}" srcId="{E34798CB-8F1D-4DD7-A2F6-F894077A5BBE}" destId="{3BB33E77-F9DA-4B94-98A5-85A6A395C0F7}" srcOrd="3" destOrd="0" parTransId="{C507C9C9-522A-492E-9E1E-957A8DBEEE8B}" sibTransId="{9856A8E4-B08B-4295-B33A-705E800EEDF1}"/>
    <dgm:cxn modelId="{20942959-09E4-41EB-922D-C5B03535098E}" type="presOf" srcId="{EB63B7BA-5379-48E7-915F-CF83B4B95E0B}" destId="{BCEFE9D9-3042-461A-B1B6-DFEEFD031342}" srcOrd="1" destOrd="0" presId="urn:microsoft.com/office/officeart/2005/8/layout/matrix1"/>
    <dgm:cxn modelId="{A0760D66-DA2A-470C-AAF6-EDDCA423DB80}" type="presParOf" srcId="{10315502-B2FD-4821-98C5-F5EBD0FB29E2}" destId="{C1E9E863-5E31-47AB-A9BC-C585CEBD8811}" srcOrd="0" destOrd="0" presId="urn:microsoft.com/office/officeart/2005/8/layout/matrix1"/>
    <dgm:cxn modelId="{5127C111-6DF9-4240-807E-9827E9EA02DA}" type="presParOf" srcId="{C1E9E863-5E31-47AB-A9BC-C585CEBD8811}" destId="{5C7800A6-F78A-4E9F-BE8E-5DF23D81C855}" srcOrd="0" destOrd="0" presId="urn:microsoft.com/office/officeart/2005/8/layout/matrix1"/>
    <dgm:cxn modelId="{D622A6DA-CC81-411E-B8DC-B285D0642CCD}" type="presParOf" srcId="{C1E9E863-5E31-47AB-A9BC-C585CEBD8811}" destId="{2A75775E-8765-4A7A-8E73-4717898F8A7A}" srcOrd="1" destOrd="0" presId="urn:microsoft.com/office/officeart/2005/8/layout/matrix1"/>
    <dgm:cxn modelId="{61A3395A-0072-4B23-B0D3-EF2166C30944}" type="presParOf" srcId="{C1E9E863-5E31-47AB-A9BC-C585CEBD8811}" destId="{19DF2E30-B8DF-496B-95E7-DBC6CBE44786}" srcOrd="2" destOrd="0" presId="urn:microsoft.com/office/officeart/2005/8/layout/matrix1"/>
    <dgm:cxn modelId="{9ED92592-76E9-4146-AA6F-A792936B99F2}" type="presParOf" srcId="{C1E9E863-5E31-47AB-A9BC-C585CEBD8811}" destId="{08E55CE5-2E68-409F-BE68-31ABD309593A}" srcOrd="3" destOrd="0" presId="urn:microsoft.com/office/officeart/2005/8/layout/matrix1"/>
    <dgm:cxn modelId="{60BBC550-7A4A-43A0-9FEE-2D7A420F07B3}" type="presParOf" srcId="{C1E9E863-5E31-47AB-A9BC-C585CEBD8811}" destId="{79B95BF6-C077-4904-8D81-29A2A33178A2}" srcOrd="4" destOrd="0" presId="urn:microsoft.com/office/officeart/2005/8/layout/matrix1"/>
    <dgm:cxn modelId="{6C63F3E3-F305-4FCF-B941-E569B0E330E7}" type="presParOf" srcId="{C1E9E863-5E31-47AB-A9BC-C585CEBD8811}" destId="{BCEFE9D9-3042-461A-B1B6-DFEEFD031342}" srcOrd="5" destOrd="0" presId="urn:microsoft.com/office/officeart/2005/8/layout/matrix1"/>
    <dgm:cxn modelId="{FE892A7D-5A7A-4955-A387-E187E1E4E3E5}" type="presParOf" srcId="{C1E9E863-5E31-47AB-A9BC-C585CEBD8811}" destId="{A4A6E08A-89E9-45CB-BFEA-A4639F88D660}" srcOrd="6" destOrd="0" presId="urn:microsoft.com/office/officeart/2005/8/layout/matrix1"/>
    <dgm:cxn modelId="{81497064-F8A8-4696-93BC-1F91EDD2A05D}" type="presParOf" srcId="{C1E9E863-5E31-47AB-A9BC-C585CEBD8811}" destId="{FEBB6F33-53BE-4906-AAE3-C324ED6C88B7}" srcOrd="7" destOrd="0" presId="urn:microsoft.com/office/officeart/2005/8/layout/matrix1"/>
    <dgm:cxn modelId="{159F029D-FF07-4654-B7F5-CD0173369C58}" type="presParOf" srcId="{10315502-B2FD-4821-98C5-F5EBD0FB29E2}" destId="{4BC2C83A-231D-4342-87CD-BF9D11738F2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FD1B42-FFE0-4CDC-B08D-85D3D7482B47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F0BF675-AA3D-4944-9BCD-7B9F53B47B03}">
      <dgm:prSet phldrT="[Текст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Объект исследования - </a:t>
          </a:r>
          <a:r>
            <a:rPr lang="ru-RU" b="1" dirty="0" smtClean="0"/>
            <a:t>эмоциональное выгорание </a:t>
          </a:r>
          <a:r>
            <a:rPr lang="ru-RU" b="1" dirty="0" smtClean="0"/>
            <a:t>специалистов офисной сферы</a:t>
          </a:r>
          <a:endParaRPr lang="ru-RU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DE12E39-AF98-46E4-AAC2-677172EEB4C3}" type="parTrans" cxnId="{8E54D836-11DF-4E9C-808D-FF0F9305BD41}">
      <dgm:prSet/>
      <dgm:spPr/>
      <dgm:t>
        <a:bodyPr/>
        <a:lstStyle/>
        <a:p>
          <a:endParaRPr lang="ru-RU" b="1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0C8A5D7-FAFB-40C7-8C48-454F4E0A0BA5}" type="sibTrans" cxnId="{8E54D836-11DF-4E9C-808D-FF0F9305BD41}">
      <dgm:prSet/>
      <dgm:spPr/>
      <dgm:t>
        <a:bodyPr/>
        <a:lstStyle/>
        <a:p>
          <a:endParaRPr lang="ru-RU" b="1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585C4D2-2064-44D2-B005-8465354EE099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Предмет исследования - </a:t>
          </a:r>
          <a:r>
            <a:rPr lang="ru-RU" b="1" dirty="0" smtClean="0"/>
            <a:t>психолого-педагогическая коррекция и профилактика эмоционального выгорания </a:t>
          </a:r>
          <a:r>
            <a:rPr lang="ru-RU" b="1" dirty="0" err="1" smtClean="0"/>
            <a:t>пециалистов</a:t>
          </a:r>
          <a:r>
            <a:rPr lang="ru-RU" b="1" dirty="0" smtClean="0"/>
            <a:t> офисной сферы</a:t>
          </a:r>
          <a:endParaRPr lang="ru-RU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D22D6A9-F65E-45A4-8349-0215528379C1}" type="parTrans" cxnId="{E33257BC-F777-4D6D-B26E-C98DA3BB821B}">
      <dgm:prSet/>
      <dgm:spPr/>
      <dgm:t>
        <a:bodyPr/>
        <a:lstStyle/>
        <a:p>
          <a:endParaRPr lang="ru-RU" b="1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6CE2E12-0BBE-4A9A-99F1-15C1780DDD99}" type="sibTrans" cxnId="{E33257BC-F777-4D6D-B26E-C98DA3BB821B}">
      <dgm:prSet/>
      <dgm:spPr/>
      <dgm:t>
        <a:bodyPr/>
        <a:lstStyle/>
        <a:p>
          <a:endParaRPr lang="ru-RU" b="1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4445505-BBAA-47EA-A377-FCE22855FC09}" type="pres">
      <dgm:prSet presAssocID="{A9FD1B42-FFE0-4CDC-B08D-85D3D7482B4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DD8428-C607-4620-A2B5-D4F9B80B7DCC}" type="pres">
      <dgm:prSet presAssocID="{A9FD1B42-FFE0-4CDC-B08D-85D3D7482B47}" presName="divider" presStyleLbl="fgShp" presStyleIdx="0" presStyleCnt="1"/>
      <dgm:spPr/>
      <dgm:t>
        <a:bodyPr/>
        <a:lstStyle/>
        <a:p>
          <a:endParaRPr lang="ru-RU"/>
        </a:p>
      </dgm:t>
    </dgm:pt>
    <dgm:pt modelId="{AA7791B3-7D0A-4DB1-8B0D-3ADF6C250EA5}" type="pres">
      <dgm:prSet presAssocID="{AF0BF675-AA3D-4944-9BCD-7B9F53B47B03}" presName="downArrow" presStyleLbl="node1" presStyleIdx="0" presStyleCnt="2"/>
      <dgm:spPr/>
      <dgm:t>
        <a:bodyPr/>
        <a:lstStyle/>
        <a:p>
          <a:endParaRPr lang="ru-RU"/>
        </a:p>
      </dgm:t>
    </dgm:pt>
    <dgm:pt modelId="{1BE40199-4DCD-4134-A39F-010F6D680938}" type="pres">
      <dgm:prSet presAssocID="{AF0BF675-AA3D-4944-9BCD-7B9F53B47B03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C4ECB1-C836-491A-8AC1-6927CAE08622}" type="pres">
      <dgm:prSet presAssocID="{8585C4D2-2064-44D2-B005-8465354EE099}" presName="upArrow" presStyleLbl="node1" presStyleIdx="1" presStyleCnt="2"/>
      <dgm:spPr/>
      <dgm:t>
        <a:bodyPr/>
        <a:lstStyle/>
        <a:p>
          <a:endParaRPr lang="ru-RU"/>
        </a:p>
      </dgm:t>
    </dgm:pt>
    <dgm:pt modelId="{B737C455-A13A-4732-979A-1FFE0DC3240F}" type="pres">
      <dgm:prSet presAssocID="{8585C4D2-2064-44D2-B005-8465354EE099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3257BC-F777-4D6D-B26E-C98DA3BB821B}" srcId="{A9FD1B42-FFE0-4CDC-B08D-85D3D7482B47}" destId="{8585C4D2-2064-44D2-B005-8465354EE099}" srcOrd="1" destOrd="0" parTransId="{AD22D6A9-F65E-45A4-8349-0215528379C1}" sibTransId="{56CE2E12-0BBE-4A9A-99F1-15C1780DDD99}"/>
    <dgm:cxn modelId="{62A7935F-4EC3-4757-9322-13725B54D9A9}" type="presOf" srcId="{8585C4D2-2064-44D2-B005-8465354EE099}" destId="{B737C455-A13A-4732-979A-1FFE0DC3240F}" srcOrd="0" destOrd="0" presId="urn:microsoft.com/office/officeart/2005/8/layout/arrow3"/>
    <dgm:cxn modelId="{22201CF7-E782-4CC7-B8E1-E31E74151CB1}" type="presOf" srcId="{AF0BF675-AA3D-4944-9BCD-7B9F53B47B03}" destId="{1BE40199-4DCD-4134-A39F-010F6D680938}" srcOrd="0" destOrd="0" presId="urn:microsoft.com/office/officeart/2005/8/layout/arrow3"/>
    <dgm:cxn modelId="{8E54D836-11DF-4E9C-808D-FF0F9305BD41}" srcId="{A9FD1B42-FFE0-4CDC-B08D-85D3D7482B47}" destId="{AF0BF675-AA3D-4944-9BCD-7B9F53B47B03}" srcOrd="0" destOrd="0" parTransId="{1DE12E39-AF98-46E4-AAC2-677172EEB4C3}" sibTransId="{A0C8A5D7-FAFB-40C7-8C48-454F4E0A0BA5}"/>
    <dgm:cxn modelId="{36680477-76B1-4B6D-82D0-4480937543EF}" type="presOf" srcId="{A9FD1B42-FFE0-4CDC-B08D-85D3D7482B47}" destId="{64445505-BBAA-47EA-A377-FCE22855FC09}" srcOrd="0" destOrd="0" presId="urn:microsoft.com/office/officeart/2005/8/layout/arrow3"/>
    <dgm:cxn modelId="{54C9B570-C3AD-4D52-92E2-C1F62ACD7236}" type="presParOf" srcId="{64445505-BBAA-47EA-A377-FCE22855FC09}" destId="{7FDD8428-C607-4620-A2B5-D4F9B80B7DCC}" srcOrd="0" destOrd="0" presId="urn:microsoft.com/office/officeart/2005/8/layout/arrow3"/>
    <dgm:cxn modelId="{A4589C03-E73F-4453-8309-F2836A9CED08}" type="presParOf" srcId="{64445505-BBAA-47EA-A377-FCE22855FC09}" destId="{AA7791B3-7D0A-4DB1-8B0D-3ADF6C250EA5}" srcOrd="1" destOrd="0" presId="urn:microsoft.com/office/officeart/2005/8/layout/arrow3"/>
    <dgm:cxn modelId="{C48E73AA-AEEF-47F5-B89F-2AA98BF2CA37}" type="presParOf" srcId="{64445505-BBAA-47EA-A377-FCE22855FC09}" destId="{1BE40199-4DCD-4134-A39F-010F6D680938}" srcOrd="2" destOrd="0" presId="urn:microsoft.com/office/officeart/2005/8/layout/arrow3"/>
    <dgm:cxn modelId="{2110D7EF-432B-4ABE-8D73-0D7BD6555E5A}" type="presParOf" srcId="{64445505-BBAA-47EA-A377-FCE22855FC09}" destId="{57C4ECB1-C836-491A-8AC1-6927CAE08622}" srcOrd="3" destOrd="0" presId="urn:microsoft.com/office/officeart/2005/8/layout/arrow3"/>
    <dgm:cxn modelId="{F8E0B848-EA9B-4C0B-9AD1-9A90B05AED78}" type="presParOf" srcId="{64445505-BBAA-47EA-A377-FCE22855FC09}" destId="{B737C455-A13A-4732-979A-1FFE0DC3240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3B579-8EC0-457B-AB13-F7257A2EBF4F}" type="doc">
      <dgm:prSet loTypeId="urn:microsoft.com/office/officeart/2005/8/layout/venn2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FDCC712-FDBD-4545-868C-9F8A4203036F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ru-RU" sz="1600" b="1" dirty="0"/>
        </a:p>
      </dgm:t>
    </dgm:pt>
    <dgm:pt modelId="{F1CADA6B-AF08-41DD-B1B3-BE466DC9B277}" type="parTrans" cxnId="{0E723A21-5834-4024-BEAE-42E7FE052783}">
      <dgm:prSet/>
      <dgm:spPr/>
      <dgm:t>
        <a:bodyPr/>
        <a:lstStyle/>
        <a:p>
          <a:endParaRPr lang="ru-RU" sz="1600" b="1"/>
        </a:p>
      </dgm:t>
    </dgm:pt>
    <dgm:pt modelId="{9E382CA5-4E86-440F-89D4-16C4D0D39DD1}" type="sibTrans" cxnId="{0E723A21-5834-4024-BEAE-42E7FE052783}">
      <dgm:prSet/>
      <dgm:spPr/>
      <dgm:t>
        <a:bodyPr/>
        <a:lstStyle/>
        <a:p>
          <a:endParaRPr lang="ru-RU" sz="1600" b="1"/>
        </a:p>
      </dgm:t>
    </dgm:pt>
    <dgm:pt modelId="{8A005EAD-79B9-4AB8-909C-6639CFF7C470}">
      <dgm:prSet custT="1"/>
      <dgm:spPr>
        <a:solidFill>
          <a:srgbClr val="00B0F0"/>
        </a:solidFill>
      </dgm:spPr>
      <dgm:t>
        <a:bodyPr/>
        <a:lstStyle/>
        <a:p>
          <a:r>
            <a:rPr lang="ru-RU" sz="1600" dirty="0" smtClean="0"/>
            <a:t>разработка комплексной программы психолого-педагогической коррекции и профилактики эмоционального выгорания специалистов офисной сферы, будет способствовать повышению эффективности деятельности направленной на профилактику развития у них эмоционального выгорания. </a:t>
          </a:r>
          <a:endParaRPr lang="ru-RU" sz="1600" b="1" dirty="0"/>
        </a:p>
      </dgm:t>
    </dgm:pt>
    <dgm:pt modelId="{67E6E350-44A1-4C69-BCD1-350314003CB4}" type="parTrans" cxnId="{C4D1B392-822A-41B5-8F6C-90864E93524D}">
      <dgm:prSet/>
      <dgm:spPr/>
      <dgm:t>
        <a:bodyPr/>
        <a:lstStyle/>
        <a:p>
          <a:endParaRPr lang="ru-RU" sz="1600" b="1"/>
        </a:p>
      </dgm:t>
    </dgm:pt>
    <dgm:pt modelId="{7E9568AF-5D55-49D5-8577-F6303D5BAF20}" type="sibTrans" cxnId="{C4D1B392-822A-41B5-8F6C-90864E93524D}">
      <dgm:prSet/>
      <dgm:spPr/>
      <dgm:t>
        <a:bodyPr/>
        <a:lstStyle/>
        <a:p>
          <a:endParaRPr lang="ru-RU" sz="1600" b="1"/>
        </a:p>
      </dgm:t>
    </dgm:pt>
    <dgm:pt modelId="{47B828E2-B5ED-4705-B947-CA22854D543B}" type="pres">
      <dgm:prSet presAssocID="{AE73B579-8EC0-457B-AB13-F7257A2EBF4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36FF5E-4D6C-4955-914E-B6490C47ED13}" type="pres">
      <dgm:prSet presAssocID="{AE73B579-8EC0-457B-AB13-F7257A2EBF4F}" presName="comp1" presStyleCnt="0"/>
      <dgm:spPr/>
      <dgm:t>
        <a:bodyPr/>
        <a:lstStyle/>
        <a:p>
          <a:endParaRPr lang="ru-RU"/>
        </a:p>
      </dgm:t>
    </dgm:pt>
    <dgm:pt modelId="{3115C253-B9A0-45A5-A31A-C4E48364CF3C}" type="pres">
      <dgm:prSet presAssocID="{AE73B579-8EC0-457B-AB13-F7257A2EBF4F}" presName="circle1" presStyleLbl="node1" presStyleIdx="0" presStyleCnt="2" custLinFactNeighborX="1374" custLinFactNeighborY="1240"/>
      <dgm:spPr/>
      <dgm:t>
        <a:bodyPr/>
        <a:lstStyle/>
        <a:p>
          <a:endParaRPr lang="ru-RU"/>
        </a:p>
      </dgm:t>
    </dgm:pt>
    <dgm:pt modelId="{71BB5647-CD5E-46CC-B4ED-3B5CE014813B}" type="pres">
      <dgm:prSet presAssocID="{AE73B579-8EC0-457B-AB13-F7257A2EBF4F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7349D-006B-4571-9B54-8AF7F2746948}" type="pres">
      <dgm:prSet presAssocID="{AE73B579-8EC0-457B-AB13-F7257A2EBF4F}" presName="comp2" presStyleCnt="0"/>
      <dgm:spPr/>
      <dgm:t>
        <a:bodyPr/>
        <a:lstStyle/>
        <a:p>
          <a:endParaRPr lang="ru-RU"/>
        </a:p>
      </dgm:t>
    </dgm:pt>
    <dgm:pt modelId="{3EE3DEE1-B825-4065-8D49-EB7196E25425}" type="pres">
      <dgm:prSet presAssocID="{AE73B579-8EC0-457B-AB13-F7257A2EBF4F}" presName="circle2" presStyleLbl="node1" presStyleIdx="1" presStyleCnt="2" custLinFactNeighborX="5011" custLinFactNeighborY="-1910"/>
      <dgm:spPr/>
      <dgm:t>
        <a:bodyPr/>
        <a:lstStyle/>
        <a:p>
          <a:endParaRPr lang="ru-RU"/>
        </a:p>
      </dgm:t>
    </dgm:pt>
    <dgm:pt modelId="{FA6C786F-E6A2-47C9-A45E-9B335074FEF7}" type="pres">
      <dgm:prSet presAssocID="{AE73B579-8EC0-457B-AB13-F7257A2EBF4F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0B34EB-3248-46AF-8B83-599E551E0DFA}" type="presOf" srcId="{4FDCC712-FDBD-4545-868C-9F8A4203036F}" destId="{71BB5647-CD5E-46CC-B4ED-3B5CE014813B}" srcOrd="1" destOrd="0" presId="urn:microsoft.com/office/officeart/2005/8/layout/venn2"/>
    <dgm:cxn modelId="{0E723A21-5834-4024-BEAE-42E7FE052783}" srcId="{AE73B579-8EC0-457B-AB13-F7257A2EBF4F}" destId="{4FDCC712-FDBD-4545-868C-9F8A4203036F}" srcOrd="0" destOrd="0" parTransId="{F1CADA6B-AF08-41DD-B1B3-BE466DC9B277}" sibTransId="{9E382CA5-4E86-440F-89D4-16C4D0D39DD1}"/>
    <dgm:cxn modelId="{79485E3D-A803-4736-BD00-0A609ECB1D69}" type="presOf" srcId="{4FDCC712-FDBD-4545-868C-9F8A4203036F}" destId="{3115C253-B9A0-45A5-A31A-C4E48364CF3C}" srcOrd="0" destOrd="0" presId="urn:microsoft.com/office/officeart/2005/8/layout/venn2"/>
    <dgm:cxn modelId="{B471C000-F356-4C08-B67D-E9E96477800A}" type="presOf" srcId="{AE73B579-8EC0-457B-AB13-F7257A2EBF4F}" destId="{47B828E2-B5ED-4705-B947-CA22854D543B}" srcOrd="0" destOrd="0" presId="urn:microsoft.com/office/officeart/2005/8/layout/venn2"/>
    <dgm:cxn modelId="{4286BCE4-6526-4003-BB6E-656D1D795F36}" type="presOf" srcId="{8A005EAD-79B9-4AB8-909C-6639CFF7C470}" destId="{FA6C786F-E6A2-47C9-A45E-9B335074FEF7}" srcOrd="1" destOrd="0" presId="urn:microsoft.com/office/officeart/2005/8/layout/venn2"/>
    <dgm:cxn modelId="{C4D1B392-822A-41B5-8F6C-90864E93524D}" srcId="{AE73B579-8EC0-457B-AB13-F7257A2EBF4F}" destId="{8A005EAD-79B9-4AB8-909C-6639CFF7C470}" srcOrd="1" destOrd="0" parTransId="{67E6E350-44A1-4C69-BCD1-350314003CB4}" sibTransId="{7E9568AF-5D55-49D5-8577-F6303D5BAF20}"/>
    <dgm:cxn modelId="{20E9FF1D-87B5-4876-8F6D-067CCB0E4342}" type="presOf" srcId="{8A005EAD-79B9-4AB8-909C-6639CFF7C470}" destId="{3EE3DEE1-B825-4065-8D49-EB7196E25425}" srcOrd="0" destOrd="0" presId="urn:microsoft.com/office/officeart/2005/8/layout/venn2"/>
    <dgm:cxn modelId="{7F9B2FCE-F766-4E3D-B6D1-C7ABBE775194}" type="presParOf" srcId="{47B828E2-B5ED-4705-B947-CA22854D543B}" destId="{C036FF5E-4D6C-4955-914E-B6490C47ED13}" srcOrd="0" destOrd="0" presId="urn:microsoft.com/office/officeart/2005/8/layout/venn2"/>
    <dgm:cxn modelId="{49DDF0E6-0D31-4C80-9002-1F7FB6424708}" type="presParOf" srcId="{C036FF5E-4D6C-4955-914E-B6490C47ED13}" destId="{3115C253-B9A0-45A5-A31A-C4E48364CF3C}" srcOrd="0" destOrd="0" presId="urn:microsoft.com/office/officeart/2005/8/layout/venn2"/>
    <dgm:cxn modelId="{49864FE9-F59B-49E3-A9EF-BC83A83A5FB4}" type="presParOf" srcId="{C036FF5E-4D6C-4955-914E-B6490C47ED13}" destId="{71BB5647-CD5E-46CC-B4ED-3B5CE014813B}" srcOrd="1" destOrd="0" presId="urn:microsoft.com/office/officeart/2005/8/layout/venn2"/>
    <dgm:cxn modelId="{0F06CDF1-C844-406E-852D-20EB3968C289}" type="presParOf" srcId="{47B828E2-B5ED-4705-B947-CA22854D543B}" destId="{5567349D-006B-4571-9B54-8AF7F2746948}" srcOrd="1" destOrd="0" presId="urn:microsoft.com/office/officeart/2005/8/layout/venn2"/>
    <dgm:cxn modelId="{D611031A-7800-4882-B217-D82713ABF42E}" type="presParOf" srcId="{5567349D-006B-4571-9B54-8AF7F2746948}" destId="{3EE3DEE1-B825-4065-8D49-EB7196E25425}" srcOrd="0" destOrd="0" presId="urn:microsoft.com/office/officeart/2005/8/layout/venn2"/>
    <dgm:cxn modelId="{35CF76FE-C3A9-4AC4-9CBA-A7AD6D9F2036}" type="presParOf" srcId="{5567349D-006B-4571-9B54-8AF7F2746948}" destId="{FA6C786F-E6A2-47C9-A45E-9B335074FEF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51E80E-0ACD-4563-97AE-021492ABD246}" type="doc">
      <dgm:prSet loTypeId="urn:microsoft.com/office/officeart/2005/8/layout/hList3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6D124AB-2645-4DE8-8194-AE7576261217}">
      <dgm:prSet phldrT="[Текст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200" b="1" dirty="0" smtClean="0">
              <a:solidFill>
                <a:schemeClr val="bg1"/>
              </a:solidFill>
            </a:rPr>
            <a:t>Задачи исследования </a:t>
          </a:r>
          <a:endParaRPr lang="ru-RU" sz="3200" b="1" dirty="0">
            <a:solidFill>
              <a:schemeClr val="bg1"/>
            </a:solidFill>
          </a:endParaRPr>
        </a:p>
      </dgm:t>
    </dgm:pt>
    <dgm:pt modelId="{0D958C75-FDED-4DFC-BBCA-A52ED27053F7}" type="parTrans" cxnId="{BCB84C50-8256-47AD-89D3-19951AB4DF56}">
      <dgm:prSet/>
      <dgm:spPr/>
      <dgm:t>
        <a:bodyPr/>
        <a:lstStyle/>
        <a:p>
          <a:endParaRPr lang="ru-RU" sz="1400" b="1">
            <a:solidFill>
              <a:schemeClr val="bg1"/>
            </a:solidFill>
          </a:endParaRPr>
        </a:p>
      </dgm:t>
    </dgm:pt>
    <dgm:pt modelId="{767A5D4F-A394-46B0-A769-159DEEBA152B}" type="sibTrans" cxnId="{BCB84C50-8256-47AD-89D3-19951AB4DF56}">
      <dgm:prSet/>
      <dgm:spPr/>
      <dgm:t>
        <a:bodyPr/>
        <a:lstStyle/>
        <a:p>
          <a:endParaRPr lang="ru-RU" sz="1400" b="1">
            <a:solidFill>
              <a:schemeClr val="bg1"/>
            </a:solidFill>
          </a:endParaRPr>
        </a:p>
      </dgm:t>
    </dgm:pt>
    <dgm:pt modelId="{B6228CA8-ACA1-4117-B808-696F9FA0613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Рассмотреть теоретические аспекты исследования психолого-педагогической коррекции и профилактики эмоционального выгорания специалистов офисной сферы;</a:t>
          </a:r>
          <a:endParaRPr lang="ru-RU" sz="1400" b="1" dirty="0">
            <a:solidFill>
              <a:schemeClr val="bg1"/>
            </a:solidFill>
          </a:endParaRPr>
        </a:p>
      </dgm:t>
    </dgm:pt>
    <dgm:pt modelId="{A98DB001-83BF-4D6B-9AF7-9DAFDE4B8174}" type="parTrans" cxnId="{61E88371-CA6A-499A-80CB-0149ABA3BAC7}">
      <dgm:prSet/>
      <dgm:spPr/>
      <dgm:t>
        <a:bodyPr/>
        <a:lstStyle/>
        <a:p>
          <a:endParaRPr lang="ru-RU" sz="1400" b="1">
            <a:solidFill>
              <a:schemeClr val="bg1"/>
            </a:solidFill>
          </a:endParaRPr>
        </a:p>
      </dgm:t>
    </dgm:pt>
    <dgm:pt modelId="{7380BE98-9AF8-4E03-96C4-B44985429D3E}" type="sibTrans" cxnId="{61E88371-CA6A-499A-80CB-0149ABA3BAC7}">
      <dgm:prSet/>
      <dgm:spPr/>
      <dgm:t>
        <a:bodyPr/>
        <a:lstStyle/>
        <a:p>
          <a:endParaRPr lang="ru-RU" sz="1400" b="1">
            <a:solidFill>
              <a:schemeClr val="bg1"/>
            </a:solidFill>
          </a:endParaRPr>
        </a:p>
      </dgm:t>
    </dgm:pt>
    <dgm:pt modelId="{126D35FD-3FE8-496B-BD2F-A4A775BF8D57}">
      <dgm:prSet/>
      <dgm:spPr/>
      <dgm:t>
        <a:bodyPr/>
        <a:lstStyle/>
        <a:p>
          <a:r>
            <a:rPr lang="ru-RU" smtClean="0"/>
            <a:t>Проанализировать исследования феномена эмоционального выгорания, представленные в психолого-педагогической литературе;</a:t>
          </a:r>
          <a:endParaRPr lang="ru-RU"/>
        </a:p>
      </dgm:t>
    </dgm:pt>
    <dgm:pt modelId="{1F113A6F-E90F-43DE-93D0-49EA5DE00685}" type="parTrans" cxnId="{B6338B77-2FF2-419A-9149-81698F80AE61}">
      <dgm:prSet/>
      <dgm:spPr/>
      <dgm:t>
        <a:bodyPr/>
        <a:lstStyle/>
        <a:p>
          <a:endParaRPr lang="ru-RU"/>
        </a:p>
      </dgm:t>
    </dgm:pt>
    <dgm:pt modelId="{15101B2B-E74F-4D48-B5B8-AEF37A17FE5E}" type="sibTrans" cxnId="{B6338B77-2FF2-419A-9149-81698F80AE61}">
      <dgm:prSet/>
      <dgm:spPr/>
      <dgm:t>
        <a:bodyPr/>
        <a:lstStyle/>
        <a:p>
          <a:endParaRPr lang="ru-RU"/>
        </a:p>
      </dgm:t>
    </dgm:pt>
    <dgm:pt modelId="{57EE07F0-B497-442B-93EB-4A5FFBF2B125}">
      <dgm:prSet/>
      <dgm:spPr/>
      <dgm:t>
        <a:bodyPr/>
        <a:lstStyle/>
        <a:p>
          <a:r>
            <a:rPr lang="ru-RU" smtClean="0"/>
            <a:t>Выделить особенности эмоционального выгорания специалистов офисной сферы;</a:t>
          </a:r>
          <a:endParaRPr lang="ru-RU"/>
        </a:p>
      </dgm:t>
    </dgm:pt>
    <dgm:pt modelId="{BB0881C3-BCCF-4741-930B-5740D89E27CE}" type="parTrans" cxnId="{4FA8EED9-71E8-45E9-8676-6C208B2E0278}">
      <dgm:prSet/>
      <dgm:spPr/>
      <dgm:t>
        <a:bodyPr/>
        <a:lstStyle/>
        <a:p>
          <a:endParaRPr lang="ru-RU"/>
        </a:p>
      </dgm:t>
    </dgm:pt>
    <dgm:pt modelId="{5ED49C8F-C1B2-44F5-8207-D024454959D8}" type="sibTrans" cxnId="{4FA8EED9-71E8-45E9-8676-6C208B2E0278}">
      <dgm:prSet/>
      <dgm:spPr/>
      <dgm:t>
        <a:bodyPr/>
        <a:lstStyle/>
        <a:p>
          <a:endParaRPr lang="ru-RU"/>
        </a:p>
      </dgm:t>
    </dgm:pt>
    <dgm:pt modelId="{FB5F1774-A5B2-4753-9C35-A2C27BD8AE61}">
      <dgm:prSet/>
      <dgm:spPr/>
      <dgm:t>
        <a:bodyPr/>
        <a:lstStyle/>
        <a:p>
          <a:r>
            <a:rPr lang="ru-RU" smtClean="0"/>
            <a:t>Провести исследование синдрома эмоционального выгорания специалистов офисной сферы;</a:t>
          </a:r>
          <a:endParaRPr lang="ru-RU"/>
        </a:p>
      </dgm:t>
    </dgm:pt>
    <dgm:pt modelId="{FCCBD1DD-A955-4492-AB04-9AABAC0BF69F}" type="parTrans" cxnId="{326928F3-8E8E-47AA-BBDB-8FBE9D6962D4}">
      <dgm:prSet/>
      <dgm:spPr/>
      <dgm:t>
        <a:bodyPr/>
        <a:lstStyle/>
        <a:p>
          <a:endParaRPr lang="ru-RU"/>
        </a:p>
      </dgm:t>
    </dgm:pt>
    <dgm:pt modelId="{207D437E-0BF3-4DD1-AE06-0C89047B84ED}" type="sibTrans" cxnId="{326928F3-8E8E-47AA-BBDB-8FBE9D6962D4}">
      <dgm:prSet/>
      <dgm:spPr/>
      <dgm:t>
        <a:bodyPr/>
        <a:lstStyle/>
        <a:p>
          <a:endParaRPr lang="ru-RU"/>
        </a:p>
      </dgm:t>
    </dgm:pt>
    <dgm:pt modelId="{5C05B96B-FDBB-4446-B8E2-BF598E05E203}">
      <dgm:prSet/>
      <dgm:spPr/>
      <dgm:t>
        <a:bodyPr/>
        <a:lstStyle/>
        <a:p>
          <a:r>
            <a:rPr lang="ru-RU" smtClean="0"/>
            <a:t>Разработать и реализовать программу опытно- экспериментального исследования особенностей эмоционального выгорания специалистов офисной сферы;</a:t>
          </a:r>
          <a:endParaRPr lang="ru-RU"/>
        </a:p>
      </dgm:t>
    </dgm:pt>
    <dgm:pt modelId="{7336DA8B-88BC-4C5A-82D3-A8A001066599}" type="parTrans" cxnId="{89B9EAF7-2150-4389-9C25-7667810768E3}">
      <dgm:prSet/>
      <dgm:spPr/>
      <dgm:t>
        <a:bodyPr/>
        <a:lstStyle/>
        <a:p>
          <a:endParaRPr lang="ru-RU"/>
        </a:p>
      </dgm:t>
    </dgm:pt>
    <dgm:pt modelId="{7926C309-6FB7-4D9A-A746-A79084DBAFC6}" type="sibTrans" cxnId="{89B9EAF7-2150-4389-9C25-7667810768E3}">
      <dgm:prSet/>
      <dgm:spPr/>
      <dgm:t>
        <a:bodyPr/>
        <a:lstStyle/>
        <a:p>
          <a:endParaRPr lang="ru-RU"/>
        </a:p>
      </dgm:t>
    </dgm:pt>
    <dgm:pt modelId="{DE51A78D-17DA-4DEC-A64C-F84E68B04463}">
      <dgm:prSet/>
      <dgm:spPr/>
      <dgm:t>
        <a:bodyPr/>
        <a:lstStyle/>
        <a:p>
          <a:r>
            <a:rPr lang="ru-RU" smtClean="0"/>
            <a:t>Разработать рекомендации по профилактике у них синдрома эмоционального выгорания.</a:t>
          </a:r>
          <a:endParaRPr lang="ru-RU"/>
        </a:p>
      </dgm:t>
    </dgm:pt>
    <dgm:pt modelId="{6BF79EFA-9245-4E30-8395-9BB1B5EBACE3}" type="parTrans" cxnId="{41469910-2E70-452E-9D31-091938D5F470}">
      <dgm:prSet/>
      <dgm:spPr/>
      <dgm:t>
        <a:bodyPr/>
        <a:lstStyle/>
        <a:p>
          <a:endParaRPr lang="ru-RU"/>
        </a:p>
      </dgm:t>
    </dgm:pt>
    <dgm:pt modelId="{EEC4392E-DBC0-4AB6-8D08-6D08B460DCD1}" type="sibTrans" cxnId="{41469910-2E70-452E-9D31-091938D5F470}">
      <dgm:prSet/>
      <dgm:spPr/>
      <dgm:t>
        <a:bodyPr/>
        <a:lstStyle/>
        <a:p>
          <a:endParaRPr lang="ru-RU"/>
        </a:p>
      </dgm:t>
    </dgm:pt>
    <dgm:pt modelId="{0E5A6AD3-DD0E-40C2-A03E-18962B08F780}" type="pres">
      <dgm:prSet presAssocID="{4451E80E-0ACD-4563-97AE-021492ABD24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D00039-6E9C-4A2E-AB5F-EED0F59E72B9}" type="pres">
      <dgm:prSet presAssocID="{96D124AB-2645-4DE8-8194-AE7576261217}" presName="roof" presStyleLbl="dkBgShp" presStyleIdx="0" presStyleCnt="2"/>
      <dgm:spPr/>
      <dgm:t>
        <a:bodyPr/>
        <a:lstStyle/>
        <a:p>
          <a:endParaRPr lang="ru-RU"/>
        </a:p>
      </dgm:t>
    </dgm:pt>
    <dgm:pt modelId="{C5C033C4-272E-467D-8BDE-E8A70E16F1E4}" type="pres">
      <dgm:prSet presAssocID="{96D124AB-2645-4DE8-8194-AE7576261217}" presName="pillars" presStyleCnt="0"/>
      <dgm:spPr/>
      <dgm:t>
        <a:bodyPr/>
        <a:lstStyle/>
        <a:p>
          <a:endParaRPr lang="ru-RU"/>
        </a:p>
      </dgm:t>
    </dgm:pt>
    <dgm:pt modelId="{9E448517-F114-47E3-8606-7B905AA9B685}" type="pres">
      <dgm:prSet presAssocID="{96D124AB-2645-4DE8-8194-AE7576261217}" presName="pillar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E10B1-D4F2-4987-B1B2-276DAF47D786}" type="pres">
      <dgm:prSet presAssocID="{126D35FD-3FE8-496B-BD2F-A4A775BF8D57}" presName="pillarX" presStyleLbl="node1" presStyleIdx="1" presStyleCnt="6">
        <dgm:presLayoutVars>
          <dgm:bulletEnabled val="1"/>
        </dgm:presLayoutVars>
      </dgm:prSet>
      <dgm:spPr/>
    </dgm:pt>
    <dgm:pt modelId="{AD07D171-B333-4FAF-BA80-8DD83189E7EF}" type="pres">
      <dgm:prSet presAssocID="{57EE07F0-B497-442B-93EB-4A5FFBF2B125}" presName="pillarX" presStyleLbl="node1" presStyleIdx="2" presStyleCnt="6">
        <dgm:presLayoutVars>
          <dgm:bulletEnabled val="1"/>
        </dgm:presLayoutVars>
      </dgm:prSet>
      <dgm:spPr/>
    </dgm:pt>
    <dgm:pt modelId="{FC18F53E-EF5B-4EBD-9A7C-2A861FFB13B7}" type="pres">
      <dgm:prSet presAssocID="{FB5F1774-A5B2-4753-9C35-A2C27BD8AE61}" presName="pillarX" presStyleLbl="node1" presStyleIdx="3" presStyleCnt="6">
        <dgm:presLayoutVars>
          <dgm:bulletEnabled val="1"/>
        </dgm:presLayoutVars>
      </dgm:prSet>
      <dgm:spPr/>
    </dgm:pt>
    <dgm:pt modelId="{6537009C-ACA0-40F0-AFA4-D4605C52C9AA}" type="pres">
      <dgm:prSet presAssocID="{5C05B96B-FDBB-4446-B8E2-BF598E05E203}" presName="pillarX" presStyleLbl="node1" presStyleIdx="4" presStyleCnt="6">
        <dgm:presLayoutVars>
          <dgm:bulletEnabled val="1"/>
        </dgm:presLayoutVars>
      </dgm:prSet>
      <dgm:spPr/>
    </dgm:pt>
    <dgm:pt modelId="{818F267C-7726-447A-B17A-ADC0A60C6ED3}" type="pres">
      <dgm:prSet presAssocID="{DE51A78D-17DA-4DEC-A64C-F84E68B04463}" presName="pillarX" presStyleLbl="node1" presStyleIdx="5" presStyleCnt="6">
        <dgm:presLayoutVars>
          <dgm:bulletEnabled val="1"/>
        </dgm:presLayoutVars>
      </dgm:prSet>
      <dgm:spPr/>
    </dgm:pt>
    <dgm:pt modelId="{5FF66F98-8230-413B-9DE9-2E913ECF6DBC}" type="pres">
      <dgm:prSet presAssocID="{96D124AB-2645-4DE8-8194-AE7576261217}" presName="base" presStyleLbl="dkBgShp" presStyleIdx="1" presStyleCnt="2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</dgm:ptLst>
  <dgm:cxnLst>
    <dgm:cxn modelId="{96131836-F195-4D7F-B22F-C90B7CA62BEF}" type="presOf" srcId="{5C05B96B-FDBB-4446-B8E2-BF598E05E203}" destId="{6537009C-ACA0-40F0-AFA4-D4605C52C9AA}" srcOrd="0" destOrd="0" presId="urn:microsoft.com/office/officeart/2005/8/layout/hList3"/>
    <dgm:cxn modelId="{61E88371-CA6A-499A-80CB-0149ABA3BAC7}" srcId="{96D124AB-2645-4DE8-8194-AE7576261217}" destId="{B6228CA8-ACA1-4117-B808-696F9FA0613F}" srcOrd="0" destOrd="0" parTransId="{A98DB001-83BF-4D6B-9AF7-9DAFDE4B8174}" sibTransId="{7380BE98-9AF8-4E03-96C4-B44985429D3E}"/>
    <dgm:cxn modelId="{B173958B-AD4F-4E72-99B3-423A23D26CB2}" type="presOf" srcId="{FB5F1774-A5B2-4753-9C35-A2C27BD8AE61}" destId="{FC18F53E-EF5B-4EBD-9A7C-2A861FFB13B7}" srcOrd="0" destOrd="0" presId="urn:microsoft.com/office/officeart/2005/8/layout/hList3"/>
    <dgm:cxn modelId="{7E929B88-B879-45CF-B560-8AB4C03107A8}" type="presOf" srcId="{DE51A78D-17DA-4DEC-A64C-F84E68B04463}" destId="{818F267C-7726-447A-B17A-ADC0A60C6ED3}" srcOrd="0" destOrd="0" presId="urn:microsoft.com/office/officeart/2005/8/layout/hList3"/>
    <dgm:cxn modelId="{B6338B77-2FF2-419A-9149-81698F80AE61}" srcId="{96D124AB-2645-4DE8-8194-AE7576261217}" destId="{126D35FD-3FE8-496B-BD2F-A4A775BF8D57}" srcOrd="1" destOrd="0" parTransId="{1F113A6F-E90F-43DE-93D0-49EA5DE00685}" sibTransId="{15101B2B-E74F-4D48-B5B8-AEF37A17FE5E}"/>
    <dgm:cxn modelId="{326928F3-8E8E-47AA-BBDB-8FBE9D6962D4}" srcId="{96D124AB-2645-4DE8-8194-AE7576261217}" destId="{FB5F1774-A5B2-4753-9C35-A2C27BD8AE61}" srcOrd="3" destOrd="0" parTransId="{FCCBD1DD-A955-4492-AB04-9AABAC0BF69F}" sibTransId="{207D437E-0BF3-4DD1-AE06-0C89047B84ED}"/>
    <dgm:cxn modelId="{5A4B9A09-82FA-46D4-A273-1453478513F7}" type="presOf" srcId="{96D124AB-2645-4DE8-8194-AE7576261217}" destId="{B9D00039-6E9C-4A2E-AB5F-EED0F59E72B9}" srcOrd="0" destOrd="0" presId="urn:microsoft.com/office/officeart/2005/8/layout/hList3"/>
    <dgm:cxn modelId="{BCB84C50-8256-47AD-89D3-19951AB4DF56}" srcId="{4451E80E-0ACD-4563-97AE-021492ABD246}" destId="{96D124AB-2645-4DE8-8194-AE7576261217}" srcOrd="0" destOrd="0" parTransId="{0D958C75-FDED-4DFC-BBCA-A52ED27053F7}" sibTransId="{767A5D4F-A394-46B0-A769-159DEEBA152B}"/>
    <dgm:cxn modelId="{702B9764-6474-4A78-BFEA-981E427E6C0E}" type="presOf" srcId="{B6228CA8-ACA1-4117-B808-696F9FA0613F}" destId="{9E448517-F114-47E3-8606-7B905AA9B685}" srcOrd="0" destOrd="0" presId="urn:microsoft.com/office/officeart/2005/8/layout/hList3"/>
    <dgm:cxn modelId="{89B9EAF7-2150-4389-9C25-7667810768E3}" srcId="{96D124AB-2645-4DE8-8194-AE7576261217}" destId="{5C05B96B-FDBB-4446-B8E2-BF598E05E203}" srcOrd="4" destOrd="0" parTransId="{7336DA8B-88BC-4C5A-82D3-A8A001066599}" sibTransId="{7926C309-6FB7-4D9A-A746-A79084DBAFC6}"/>
    <dgm:cxn modelId="{CC50825C-383D-410A-B08C-E2339BC3CBDF}" type="presOf" srcId="{4451E80E-0ACD-4563-97AE-021492ABD246}" destId="{0E5A6AD3-DD0E-40C2-A03E-18962B08F780}" srcOrd="0" destOrd="0" presId="urn:microsoft.com/office/officeart/2005/8/layout/hList3"/>
    <dgm:cxn modelId="{41469910-2E70-452E-9D31-091938D5F470}" srcId="{96D124AB-2645-4DE8-8194-AE7576261217}" destId="{DE51A78D-17DA-4DEC-A64C-F84E68B04463}" srcOrd="5" destOrd="0" parTransId="{6BF79EFA-9245-4E30-8395-9BB1B5EBACE3}" sibTransId="{EEC4392E-DBC0-4AB6-8D08-6D08B460DCD1}"/>
    <dgm:cxn modelId="{6F6E6D35-A780-42BF-A1C8-514F688DBD36}" type="presOf" srcId="{57EE07F0-B497-442B-93EB-4A5FFBF2B125}" destId="{AD07D171-B333-4FAF-BA80-8DD83189E7EF}" srcOrd="0" destOrd="0" presId="urn:microsoft.com/office/officeart/2005/8/layout/hList3"/>
    <dgm:cxn modelId="{AE34DFF4-19C6-4130-96A7-DBFFCE90D9E0}" type="presOf" srcId="{126D35FD-3FE8-496B-BD2F-A4A775BF8D57}" destId="{16DE10B1-D4F2-4987-B1B2-276DAF47D786}" srcOrd="0" destOrd="0" presId="urn:microsoft.com/office/officeart/2005/8/layout/hList3"/>
    <dgm:cxn modelId="{4FA8EED9-71E8-45E9-8676-6C208B2E0278}" srcId="{96D124AB-2645-4DE8-8194-AE7576261217}" destId="{57EE07F0-B497-442B-93EB-4A5FFBF2B125}" srcOrd="2" destOrd="0" parTransId="{BB0881C3-BCCF-4741-930B-5740D89E27CE}" sibTransId="{5ED49C8F-C1B2-44F5-8207-D024454959D8}"/>
    <dgm:cxn modelId="{9E0C7544-8AF7-4C7A-8748-624272DDEF8C}" type="presParOf" srcId="{0E5A6AD3-DD0E-40C2-A03E-18962B08F780}" destId="{B9D00039-6E9C-4A2E-AB5F-EED0F59E72B9}" srcOrd="0" destOrd="0" presId="urn:microsoft.com/office/officeart/2005/8/layout/hList3"/>
    <dgm:cxn modelId="{DA16FE0F-39F0-456A-ADDA-12EE08767B81}" type="presParOf" srcId="{0E5A6AD3-DD0E-40C2-A03E-18962B08F780}" destId="{C5C033C4-272E-467D-8BDE-E8A70E16F1E4}" srcOrd="1" destOrd="0" presId="urn:microsoft.com/office/officeart/2005/8/layout/hList3"/>
    <dgm:cxn modelId="{39ED9245-FB48-40B3-B521-3D275B91E20E}" type="presParOf" srcId="{C5C033C4-272E-467D-8BDE-E8A70E16F1E4}" destId="{9E448517-F114-47E3-8606-7B905AA9B685}" srcOrd="0" destOrd="0" presId="urn:microsoft.com/office/officeart/2005/8/layout/hList3"/>
    <dgm:cxn modelId="{DE344C58-93F9-4A33-B575-6FA24755D990}" type="presParOf" srcId="{C5C033C4-272E-467D-8BDE-E8A70E16F1E4}" destId="{16DE10B1-D4F2-4987-B1B2-276DAF47D786}" srcOrd="1" destOrd="0" presId="urn:microsoft.com/office/officeart/2005/8/layout/hList3"/>
    <dgm:cxn modelId="{402E709C-152F-4A04-BE62-E70B2A739CAF}" type="presParOf" srcId="{C5C033C4-272E-467D-8BDE-E8A70E16F1E4}" destId="{AD07D171-B333-4FAF-BA80-8DD83189E7EF}" srcOrd="2" destOrd="0" presId="urn:microsoft.com/office/officeart/2005/8/layout/hList3"/>
    <dgm:cxn modelId="{0A5DB56E-965C-426E-8162-0C119C6FC58E}" type="presParOf" srcId="{C5C033C4-272E-467D-8BDE-E8A70E16F1E4}" destId="{FC18F53E-EF5B-4EBD-9A7C-2A861FFB13B7}" srcOrd="3" destOrd="0" presId="urn:microsoft.com/office/officeart/2005/8/layout/hList3"/>
    <dgm:cxn modelId="{A89961B2-746A-4B4B-8DD3-FBFFFF882480}" type="presParOf" srcId="{C5C033C4-272E-467D-8BDE-E8A70E16F1E4}" destId="{6537009C-ACA0-40F0-AFA4-D4605C52C9AA}" srcOrd="4" destOrd="0" presId="urn:microsoft.com/office/officeart/2005/8/layout/hList3"/>
    <dgm:cxn modelId="{811F3BF5-6C4A-4334-8A84-DD3A934885FE}" type="presParOf" srcId="{C5C033C4-272E-467D-8BDE-E8A70E16F1E4}" destId="{818F267C-7726-447A-B17A-ADC0A60C6ED3}" srcOrd="5" destOrd="0" presId="urn:microsoft.com/office/officeart/2005/8/layout/hList3"/>
    <dgm:cxn modelId="{C3EFB07D-109C-43D1-B578-F3C6A89B8316}" type="presParOf" srcId="{0E5A6AD3-DD0E-40C2-A03E-18962B08F780}" destId="{5FF66F98-8230-413B-9DE9-2E913ECF6DBC}" srcOrd="2" destOrd="0" presId="urn:microsoft.com/office/officeart/2005/8/layout/hList3"/>
  </dgm:cxnLst>
  <dgm:bg>
    <a:solidFill>
      <a:schemeClr val="accent4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8ADA7A-6398-4071-91C5-0F710368DF14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B6CC65-1E57-40DF-AEDD-F982B94DF8D4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- теоретические методы: аналитико-синтетический, метод моделирования; </a:t>
          </a:r>
          <a:endParaRPr lang="ru-RU" sz="2000" b="1" dirty="0"/>
        </a:p>
      </dgm:t>
    </dgm:pt>
    <dgm:pt modelId="{55C7D807-53A3-4174-BAB4-B00C560E4133}" type="sibTrans" cxnId="{0CB5EF20-01A9-4259-92AF-177881845324}">
      <dgm:prSet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918329BD-62D7-43D6-AEAA-6700303083FA}" type="parTrans" cxnId="{0CB5EF20-01A9-4259-92AF-177881845324}">
      <dgm:prSet/>
      <dgm:spPr/>
      <dgm:t>
        <a:bodyPr/>
        <a:lstStyle/>
        <a:p>
          <a:endParaRPr lang="ru-RU" sz="2000" b="1">
            <a:solidFill>
              <a:schemeClr val="bg1"/>
            </a:solidFill>
          </a:endParaRPr>
        </a:p>
      </dgm:t>
    </dgm:pt>
    <dgm:pt modelId="{4D03E98A-7127-4E35-9D5E-C80B6F1A46C8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smtClean="0"/>
            <a:t>- эмпирические методы: наблюдение, констатирующий и формирующий эксперименты, тестирование, личностные опросники; </a:t>
          </a:r>
          <a:endParaRPr lang="ru-RU" sz="2000" b="1"/>
        </a:p>
      </dgm:t>
    </dgm:pt>
    <dgm:pt modelId="{ED0B3D9B-77CA-471A-B85B-E0D582725792}" type="parTrans" cxnId="{DB067F97-CD12-444A-911C-E228D957873B}">
      <dgm:prSet/>
      <dgm:spPr/>
      <dgm:t>
        <a:bodyPr/>
        <a:lstStyle/>
        <a:p>
          <a:endParaRPr lang="ru-RU" sz="2000" b="1"/>
        </a:p>
      </dgm:t>
    </dgm:pt>
    <dgm:pt modelId="{0E91CCA7-5C0F-417A-9401-9CCC61F47D19}" type="sibTrans" cxnId="{DB067F97-CD12-444A-911C-E228D957873B}">
      <dgm:prSet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ru-RU" sz="2000" b="1"/>
        </a:p>
      </dgm:t>
    </dgm:pt>
    <dgm:pt modelId="{4BC7B361-00E4-43C9-8D44-7115E1BD68F6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smtClean="0"/>
            <a:t>- методы математико-статистического анализа: -критерий Манна-Уитни, Т-критерий Уилкоксона. </a:t>
          </a:r>
          <a:endParaRPr lang="ru-RU" sz="2000" b="1"/>
        </a:p>
      </dgm:t>
    </dgm:pt>
    <dgm:pt modelId="{055E1AB2-744F-4C79-9105-68008FB2B004}" type="parTrans" cxnId="{8C2DC5B5-122A-4169-AC44-6B11965CFEDC}">
      <dgm:prSet/>
      <dgm:spPr/>
      <dgm:t>
        <a:bodyPr/>
        <a:lstStyle/>
        <a:p>
          <a:endParaRPr lang="ru-RU" sz="2000" b="1"/>
        </a:p>
      </dgm:t>
    </dgm:pt>
    <dgm:pt modelId="{8B6F7895-5678-4B75-A0AB-F305EEDBB157}" type="sibTrans" cxnId="{8C2DC5B5-122A-4169-AC44-6B11965CFEDC}">
      <dgm:prSet/>
      <dgm:spPr/>
      <dgm:t>
        <a:bodyPr/>
        <a:lstStyle/>
        <a:p>
          <a:endParaRPr lang="ru-RU" sz="2000" b="1"/>
        </a:p>
      </dgm:t>
    </dgm:pt>
    <dgm:pt modelId="{B8FE76EB-329D-4DC6-B0B7-94E45116925F}" type="pres">
      <dgm:prSet presAssocID="{028ADA7A-6398-4071-91C5-0F710368DF1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5C6B81-1762-407B-BBD0-5C4645DDA6AB}" type="pres">
      <dgm:prSet presAssocID="{028ADA7A-6398-4071-91C5-0F710368DF14}" presName="dummyMaxCanvas" presStyleCnt="0">
        <dgm:presLayoutVars/>
      </dgm:prSet>
      <dgm:spPr/>
    </dgm:pt>
    <dgm:pt modelId="{81F551D7-BF5A-4434-AD45-A9D47BC25DC5}" type="pres">
      <dgm:prSet presAssocID="{028ADA7A-6398-4071-91C5-0F710368DF14}" presName="ThreeNodes_1" presStyleLbl="node1" presStyleIdx="0" presStyleCnt="3" custScaleX="115852" custLinFactNeighborX="5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9A957B-63A9-4C4F-9152-5F8333EBE890}" type="pres">
      <dgm:prSet presAssocID="{028ADA7A-6398-4071-91C5-0F710368DF14}" presName="ThreeNodes_2" presStyleLbl="node1" presStyleIdx="1" presStyleCnt="3" custScaleX="109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6F2B1-4C33-49CB-8C15-7BFBBBD07AF8}" type="pres">
      <dgm:prSet presAssocID="{028ADA7A-6398-4071-91C5-0F710368DF1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076FFA-57C5-4893-B545-7B397D04C3D4}" type="pres">
      <dgm:prSet presAssocID="{028ADA7A-6398-4071-91C5-0F710368DF1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7F2445-36C3-43A7-8F47-93BAB3A85FC1}" type="pres">
      <dgm:prSet presAssocID="{028ADA7A-6398-4071-91C5-0F710368DF1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81906-EF6E-4A0C-A7A9-EC1170B0AD81}" type="pres">
      <dgm:prSet presAssocID="{028ADA7A-6398-4071-91C5-0F710368DF1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444636-7F86-44C3-8091-DAD7EA74B224}" type="pres">
      <dgm:prSet presAssocID="{028ADA7A-6398-4071-91C5-0F710368DF1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2ED942-AFC6-4078-A503-51599E8D383A}" type="pres">
      <dgm:prSet presAssocID="{028ADA7A-6398-4071-91C5-0F710368DF1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0B6DA1-E2C6-480F-91C1-611C10BFC727}" type="presOf" srcId="{4D03E98A-7127-4E35-9D5E-C80B6F1A46C8}" destId="{039A957B-63A9-4C4F-9152-5F8333EBE890}" srcOrd="0" destOrd="0" presId="urn:microsoft.com/office/officeart/2005/8/layout/vProcess5"/>
    <dgm:cxn modelId="{0CB5EF20-01A9-4259-92AF-177881845324}" srcId="{028ADA7A-6398-4071-91C5-0F710368DF14}" destId="{27B6CC65-1E57-40DF-AEDD-F982B94DF8D4}" srcOrd="0" destOrd="0" parTransId="{918329BD-62D7-43D6-AEAA-6700303083FA}" sibTransId="{55C7D807-53A3-4174-BAB4-B00C560E4133}"/>
    <dgm:cxn modelId="{1EC57E2B-F689-4F76-997D-C0737840A478}" type="presOf" srcId="{27B6CC65-1E57-40DF-AEDD-F982B94DF8D4}" destId="{81F551D7-BF5A-4434-AD45-A9D47BC25DC5}" srcOrd="0" destOrd="0" presId="urn:microsoft.com/office/officeart/2005/8/layout/vProcess5"/>
    <dgm:cxn modelId="{9C3B7DBA-0FF1-4306-AFF8-E5AAB9C929D4}" type="presOf" srcId="{27B6CC65-1E57-40DF-AEDD-F982B94DF8D4}" destId="{7B481906-EF6E-4A0C-A7A9-EC1170B0AD81}" srcOrd="1" destOrd="0" presId="urn:microsoft.com/office/officeart/2005/8/layout/vProcess5"/>
    <dgm:cxn modelId="{74AA5376-2E08-4B24-9073-E109C2F6B313}" type="presOf" srcId="{4BC7B361-00E4-43C9-8D44-7115E1BD68F6}" destId="{832ED942-AFC6-4078-A503-51599E8D383A}" srcOrd="1" destOrd="0" presId="urn:microsoft.com/office/officeart/2005/8/layout/vProcess5"/>
    <dgm:cxn modelId="{2ABECA0D-E4AB-4BFA-A95D-599D129B092E}" type="presOf" srcId="{55C7D807-53A3-4174-BAB4-B00C560E4133}" destId="{67076FFA-57C5-4893-B545-7B397D04C3D4}" srcOrd="0" destOrd="0" presId="urn:microsoft.com/office/officeart/2005/8/layout/vProcess5"/>
    <dgm:cxn modelId="{DB067F97-CD12-444A-911C-E228D957873B}" srcId="{028ADA7A-6398-4071-91C5-0F710368DF14}" destId="{4D03E98A-7127-4E35-9D5E-C80B6F1A46C8}" srcOrd="1" destOrd="0" parTransId="{ED0B3D9B-77CA-471A-B85B-E0D582725792}" sibTransId="{0E91CCA7-5C0F-417A-9401-9CCC61F47D19}"/>
    <dgm:cxn modelId="{8C2DC5B5-122A-4169-AC44-6B11965CFEDC}" srcId="{028ADA7A-6398-4071-91C5-0F710368DF14}" destId="{4BC7B361-00E4-43C9-8D44-7115E1BD68F6}" srcOrd="2" destOrd="0" parTransId="{055E1AB2-744F-4C79-9105-68008FB2B004}" sibTransId="{8B6F7895-5678-4B75-A0AB-F305EEDBB157}"/>
    <dgm:cxn modelId="{A8F1AA28-FE7B-450C-80C5-16F23129E192}" type="presOf" srcId="{028ADA7A-6398-4071-91C5-0F710368DF14}" destId="{B8FE76EB-329D-4DC6-B0B7-94E45116925F}" srcOrd="0" destOrd="0" presId="urn:microsoft.com/office/officeart/2005/8/layout/vProcess5"/>
    <dgm:cxn modelId="{37039745-CF3E-4BD0-A567-31EDC93E8493}" type="presOf" srcId="{0E91CCA7-5C0F-417A-9401-9CCC61F47D19}" destId="{5C7F2445-36C3-43A7-8F47-93BAB3A85FC1}" srcOrd="0" destOrd="0" presId="urn:microsoft.com/office/officeart/2005/8/layout/vProcess5"/>
    <dgm:cxn modelId="{90C1E327-13D3-42F2-8AD6-09CA68C0F9C5}" type="presOf" srcId="{4BC7B361-00E4-43C9-8D44-7115E1BD68F6}" destId="{B736F2B1-4C33-49CB-8C15-7BFBBBD07AF8}" srcOrd="0" destOrd="0" presId="urn:microsoft.com/office/officeart/2005/8/layout/vProcess5"/>
    <dgm:cxn modelId="{3C5FD253-9EDB-4A39-A366-C868642D6265}" type="presOf" srcId="{4D03E98A-7127-4E35-9D5E-C80B6F1A46C8}" destId="{07444636-7F86-44C3-8091-DAD7EA74B224}" srcOrd="1" destOrd="0" presId="urn:microsoft.com/office/officeart/2005/8/layout/vProcess5"/>
    <dgm:cxn modelId="{7155F976-CEF6-4512-8C97-CE1E53FD63E7}" type="presParOf" srcId="{B8FE76EB-329D-4DC6-B0B7-94E45116925F}" destId="{315C6B81-1762-407B-BBD0-5C4645DDA6AB}" srcOrd="0" destOrd="0" presId="urn:microsoft.com/office/officeart/2005/8/layout/vProcess5"/>
    <dgm:cxn modelId="{F554AD73-6492-4D6B-BD99-334AC16B9683}" type="presParOf" srcId="{B8FE76EB-329D-4DC6-B0B7-94E45116925F}" destId="{81F551D7-BF5A-4434-AD45-A9D47BC25DC5}" srcOrd="1" destOrd="0" presId="urn:microsoft.com/office/officeart/2005/8/layout/vProcess5"/>
    <dgm:cxn modelId="{3FA361FF-FE29-451C-849C-2BD27F999B9E}" type="presParOf" srcId="{B8FE76EB-329D-4DC6-B0B7-94E45116925F}" destId="{039A957B-63A9-4C4F-9152-5F8333EBE890}" srcOrd="2" destOrd="0" presId="urn:microsoft.com/office/officeart/2005/8/layout/vProcess5"/>
    <dgm:cxn modelId="{5EAC3073-6E0A-43D3-A31B-AB5D81A6F539}" type="presParOf" srcId="{B8FE76EB-329D-4DC6-B0B7-94E45116925F}" destId="{B736F2B1-4C33-49CB-8C15-7BFBBBD07AF8}" srcOrd="3" destOrd="0" presId="urn:microsoft.com/office/officeart/2005/8/layout/vProcess5"/>
    <dgm:cxn modelId="{BE5F5EE1-9490-40C9-AF98-D4742723220B}" type="presParOf" srcId="{B8FE76EB-329D-4DC6-B0B7-94E45116925F}" destId="{67076FFA-57C5-4893-B545-7B397D04C3D4}" srcOrd="4" destOrd="0" presId="urn:microsoft.com/office/officeart/2005/8/layout/vProcess5"/>
    <dgm:cxn modelId="{9C00F029-A8D6-4650-AFB6-10C29BC0145A}" type="presParOf" srcId="{B8FE76EB-329D-4DC6-B0B7-94E45116925F}" destId="{5C7F2445-36C3-43A7-8F47-93BAB3A85FC1}" srcOrd="5" destOrd="0" presId="urn:microsoft.com/office/officeart/2005/8/layout/vProcess5"/>
    <dgm:cxn modelId="{287F853D-D954-4389-8EE3-ED2AF37C0903}" type="presParOf" srcId="{B8FE76EB-329D-4DC6-B0B7-94E45116925F}" destId="{7B481906-EF6E-4A0C-A7A9-EC1170B0AD81}" srcOrd="6" destOrd="0" presId="urn:microsoft.com/office/officeart/2005/8/layout/vProcess5"/>
    <dgm:cxn modelId="{337F808D-21C0-4F58-B9F6-32DAF6262BEA}" type="presParOf" srcId="{B8FE76EB-329D-4DC6-B0B7-94E45116925F}" destId="{07444636-7F86-44C3-8091-DAD7EA74B224}" srcOrd="7" destOrd="0" presId="urn:microsoft.com/office/officeart/2005/8/layout/vProcess5"/>
    <dgm:cxn modelId="{6BD6A803-8D0D-4BD6-81AD-FA617173A2FD}" type="presParOf" srcId="{B8FE76EB-329D-4DC6-B0B7-94E45116925F}" destId="{832ED942-AFC6-4078-A503-51599E8D383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8EE748-41F3-474F-ABF9-3B0BD701BBA1}" type="doc">
      <dgm:prSet loTypeId="urn:microsoft.com/office/officeart/2005/8/layout/arrow6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8840974-B6A6-474C-BD7B-D9537E084CD7}">
      <dgm:prSet phldrT="[Текст]"/>
      <dgm:spPr/>
      <dgm:t>
        <a:bodyPr/>
        <a:lstStyle/>
        <a:p>
          <a:r>
            <a:rPr lang="ru-RU" b="1" dirty="0" smtClean="0"/>
            <a:t>Экспериментальная база: организации ООО «Кофе Сервис», </a:t>
          </a:r>
          <a:r>
            <a:rPr lang="ru-RU" b="1" dirty="0" smtClean="0"/>
            <a:t>ООО Сити-</a:t>
          </a:r>
          <a:r>
            <a:rPr lang="ru-RU" b="1" dirty="0" err="1" smtClean="0"/>
            <a:t>лайт</a:t>
          </a:r>
          <a:r>
            <a:rPr lang="ru-RU" b="1" dirty="0" smtClean="0"/>
            <a:t> г. Москва.</a:t>
          </a:r>
          <a:endParaRPr lang="ru-RU" b="1" dirty="0"/>
        </a:p>
      </dgm:t>
    </dgm:pt>
    <dgm:pt modelId="{327C1343-AC19-4CBA-A9E1-A41BB37BC2DC}" type="parTrans" cxnId="{907A4265-E5AA-48AB-8264-0E5F94A96EA0}">
      <dgm:prSet/>
      <dgm:spPr/>
      <dgm:t>
        <a:bodyPr/>
        <a:lstStyle/>
        <a:p>
          <a:endParaRPr lang="ru-RU" b="1"/>
        </a:p>
      </dgm:t>
    </dgm:pt>
    <dgm:pt modelId="{6A976732-8AB6-4314-A138-6D9C8B010820}" type="sibTrans" cxnId="{907A4265-E5AA-48AB-8264-0E5F94A96EA0}">
      <dgm:prSet/>
      <dgm:spPr/>
      <dgm:t>
        <a:bodyPr/>
        <a:lstStyle/>
        <a:p>
          <a:endParaRPr lang="ru-RU" b="1"/>
        </a:p>
      </dgm:t>
    </dgm:pt>
    <dgm:pt modelId="{6343E4C8-0C69-45F0-82B1-0BFC303274AC}">
      <dgm:prSet/>
      <dgm:spPr/>
      <dgm:t>
        <a:bodyPr/>
        <a:lstStyle/>
        <a:p>
          <a:r>
            <a:rPr lang="ru-RU" b="1" dirty="0" smtClean="0"/>
            <a:t>Выборка: 52 офисных работника из двух компаний, с рабочим стажем в компании 5-10 лет.</a:t>
          </a:r>
          <a:endParaRPr lang="ru-RU" b="1" dirty="0"/>
        </a:p>
      </dgm:t>
    </dgm:pt>
    <dgm:pt modelId="{B0FAC563-75BE-480A-82F8-EB8A3F61BBCF}" type="parTrans" cxnId="{D1BB912C-414D-447B-96F9-84B232800E55}">
      <dgm:prSet/>
      <dgm:spPr/>
      <dgm:t>
        <a:bodyPr/>
        <a:lstStyle/>
        <a:p>
          <a:endParaRPr lang="ru-RU" b="1"/>
        </a:p>
      </dgm:t>
    </dgm:pt>
    <dgm:pt modelId="{79064F24-A769-4F00-B3F7-207C04597D0B}" type="sibTrans" cxnId="{D1BB912C-414D-447B-96F9-84B232800E55}">
      <dgm:prSet/>
      <dgm:spPr/>
      <dgm:t>
        <a:bodyPr/>
        <a:lstStyle/>
        <a:p>
          <a:endParaRPr lang="ru-RU" b="1"/>
        </a:p>
      </dgm:t>
    </dgm:pt>
    <dgm:pt modelId="{089217A7-5001-469B-846C-EE32918D8E41}" type="pres">
      <dgm:prSet presAssocID="{A58EE748-41F3-474F-ABF9-3B0BD701BBA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08B305-18C0-45C9-AFE9-5DC235D5E879}" type="pres">
      <dgm:prSet presAssocID="{A58EE748-41F3-474F-ABF9-3B0BD701BBA1}" presName="ribbon" presStyleLbl="node1" presStyleIdx="0" presStyleCnt="1" custScaleY="141748"/>
      <dgm:spPr>
        <a:solidFill>
          <a:srgbClr val="0070C0"/>
        </a:solidFill>
      </dgm:spPr>
    </dgm:pt>
    <dgm:pt modelId="{1C59E5B7-AE8A-4C0B-83AC-1FCD45E0D01B}" type="pres">
      <dgm:prSet presAssocID="{A58EE748-41F3-474F-ABF9-3B0BD701BBA1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7E41C-654F-417E-839D-49DBE133FF37}" type="pres">
      <dgm:prSet presAssocID="{A58EE748-41F3-474F-ABF9-3B0BD701BBA1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949BA9-4D6F-4439-AA28-99B7BD46D803}" type="presOf" srcId="{6343E4C8-0C69-45F0-82B1-0BFC303274AC}" destId="{9147E41C-654F-417E-839D-49DBE133FF37}" srcOrd="0" destOrd="0" presId="urn:microsoft.com/office/officeart/2005/8/layout/arrow6"/>
    <dgm:cxn modelId="{D1BB912C-414D-447B-96F9-84B232800E55}" srcId="{A58EE748-41F3-474F-ABF9-3B0BD701BBA1}" destId="{6343E4C8-0C69-45F0-82B1-0BFC303274AC}" srcOrd="1" destOrd="0" parTransId="{B0FAC563-75BE-480A-82F8-EB8A3F61BBCF}" sibTransId="{79064F24-A769-4F00-B3F7-207C04597D0B}"/>
    <dgm:cxn modelId="{DAFBF837-3DD7-4DBA-98C5-B2E4F65A4102}" type="presOf" srcId="{A58EE748-41F3-474F-ABF9-3B0BD701BBA1}" destId="{089217A7-5001-469B-846C-EE32918D8E41}" srcOrd="0" destOrd="0" presId="urn:microsoft.com/office/officeart/2005/8/layout/arrow6"/>
    <dgm:cxn modelId="{907A4265-E5AA-48AB-8264-0E5F94A96EA0}" srcId="{A58EE748-41F3-474F-ABF9-3B0BD701BBA1}" destId="{D8840974-B6A6-474C-BD7B-D9537E084CD7}" srcOrd="0" destOrd="0" parTransId="{327C1343-AC19-4CBA-A9E1-A41BB37BC2DC}" sibTransId="{6A976732-8AB6-4314-A138-6D9C8B010820}"/>
    <dgm:cxn modelId="{7D4FFEA2-A749-4562-863E-FCB783D192A8}" type="presOf" srcId="{D8840974-B6A6-474C-BD7B-D9537E084CD7}" destId="{1C59E5B7-AE8A-4C0B-83AC-1FCD45E0D01B}" srcOrd="0" destOrd="0" presId="urn:microsoft.com/office/officeart/2005/8/layout/arrow6"/>
    <dgm:cxn modelId="{E54BAB51-ECA2-4B65-92C1-7FEF35ECD1E0}" type="presParOf" srcId="{089217A7-5001-469B-846C-EE32918D8E41}" destId="{2C08B305-18C0-45C9-AFE9-5DC235D5E879}" srcOrd="0" destOrd="0" presId="urn:microsoft.com/office/officeart/2005/8/layout/arrow6"/>
    <dgm:cxn modelId="{CC6626DC-F1D9-449E-A607-950BA9D33FA7}" type="presParOf" srcId="{089217A7-5001-469B-846C-EE32918D8E41}" destId="{1C59E5B7-AE8A-4C0B-83AC-1FCD45E0D01B}" srcOrd="1" destOrd="0" presId="urn:microsoft.com/office/officeart/2005/8/layout/arrow6"/>
    <dgm:cxn modelId="{9CCC9784-B40C-4D20-8BC8-5B57291BA08F}" type="presParOf" srcId="{089217A7-5001-469B-846C-EE32918D8E41}" destId="{9147E41C-654F-417E-839D-49DBE133FF3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07F3C-2CF3-451B-8B58-81DAD2484F6C}" type="doc">
      <dgm:prSet loTypeId="urn:microsoft.com/office/officeart/2005/8/layout/venn1" loCatId="relationship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6B1E850C-8CCF-48B6-8269-E149812AA37E}">
      <dgm:prSet phldrT="[Текст]" custT="1"/>
      <dgm:spPr/>
      <dgm:t>
        <a:bodyPr/>
        <a:lstStyle/>
        <a:p>
          <a:r>
            <a:rPr lang="ru-RU" sz="1100" b="1" dirty="0" smtClean="0"/>
            <a:t>Синдром эмоционального выгорания в психологии рассматривается как специфическое явление, проявляющееся в профессиональной деятельности у лиц без признаков психической патологии. </a:t>
          </a:r>
          <a:endParaRPr lang="ru-RU" sz="1100" b="1" dirty="0"/>
        </a:p>
      </dgm:t>
    </dgm:pt>
    <dgm:pt modelId="{883A21A1-10C8-4D09-BE6B-FC93AAD38393}" type="parTrans" cxnId="{C0552689-465D-4744-B2E5-0762F0A0980A}">
      <dgm:prSet/>
      <dgm:spPr/>
      <dgm:t>
        <a:bodyPr/>
        <a:lstStyle/>
        <a:p>
          <a:endParaRPr lang="ru-RU" sz="1100" b="1"/>
        </a:p>
      </dgm:t>
    </dgm:pt>
    <dgm:pt modelId="{1090B817-6324-4391-92C7-B4D1E89AB005}" type="sibTrans" cxnId="{C0552689-465D-4744-B2E5-0762F0A0980A}">
      <dgm:prSet/>
      <dgm:spPr/>
      <dgm:t>
        <a:bodyPr/>
        <a:lstStyle/>
        <a:p>
          <a:endParaRPr lang="ru-RU" sz="1100" b="1"/>
        </a:p>
      </dgm:t>
    </dgm:pt>
    <dgm:pt modelId="{4DCE5288-57EE-4C56-BCC0-089C882CE602}">
      <dgm:prSet custT="1"/>
      <dgm:spPr/>
      <dgm:t>
        <a:bodyPr/>
        <a:lstStyle/>
        <a:p>
          <a:r>
            <a:rPr lang="ru-RU" sz="1100" b="1" dirty="0" smtClean="0"/>
            <a:t>Условия труда офисных работников характеризуются психоэмоциональными особенностями, которые имеют выраженную модальность: от ситуативной тревожности, беспокойства и даже отчаяния в ситуациях безнадёжности до чувства радости, приподнятого общего уровня настроения.</a:t>
          </a:r>
          <a:endParaRPr lang="ru-RU" sz="1100" b="1" dirty="0"/>
        </a:p>
      </dgm:t>
    </dgm:pt>
    <dgm:pt modelId="{CF840044-60CC-44A1-9172-456068E22491}" type="parTrans" cxnId="{0572DE5D-32DE-40E2-A07C-4B73558A97FD}">
      <dgm:prSet/>
      <dgm:spPr/>
      <dgm:t>
        <a:bodyPr/>
        <a:lstStyle/>
        <a:p>
          <a:endParaRPr lang="ru-RU" sz="1100" b="1"/>
        </a:p>
      </dgm:t>
    </dgm:pt>
    <dgm:pt modelId="{0ADA56DC-66A6-4453-B207-770A9ECA1A98}" type="sibTrans" cxnId="{0572DE5D-32DE-40E2-A07C-4B73558A97FD}">
      <dgm:prSet/>
      <dgm:spPr/>
      <dgm:t>
        <a:bodyPr/>
        <a:lstStyle/>
        <a:p>
          <a:endParaRPr lang="ru-RU" sz="1100" b="1"/>
        </a:p>
      </dgm:t>
    </dgm:pt>
    <dgm:pt modelId="{F6733D1C-C169-4913-BBD5-F2495CA13A0D}">
      <dgm:prSet custT="1"/>
      <dgm:spPr/>
      <dgm:t>
        <a:bodyPr/>
        <a:lstStyle/>
        <a:p>
          <a:r>
            <a:rPr lang="ru-RU" sz="1100" b="1" dirty="0" smtClean="0"/>
            <a:t>Основными средствами предупреждения синдрома эмоционального выгорания являются психотехники </a:t>
          </a:r>
          <a:endParaRPr lang="ru-RU" sz="1100" b="1" dirty="0"/>
        </a:p>
      </dgm:t>
    </dgm:pt>
    <dgm:pt modelId="{98FB43B4-5493-4892-984A-687AB4C35F1D}" type="parTrans" cxnId="{B65C5A6D-AE0C-47A9-AE9C-74ED549AC8D6}">
      <dgm:prSet/>
      <dgm:spPr/>
      <dgm:t>
        <a:bodyPr/>
        <a:lstStyle/>
        <a:p>
          <a:endParaRPr lang="ru-RU" sz="1100" b="1"/>
        </a:p>
      </dgm:t>
    </dgm:pt>
    <dgm:pt modelId="{DD209EEC-1C65-41B9-B2C5-15EBBD99A8C1}" type="sibTrans" cxnId="{B65C5A6D-AE0C-47A9-AE9C-74ED549AC8D6}">
      <dgm:prSet/>
      <dgm:spPr/>
      <dgm:t>
        <a:bodyPr/>
        <a:lstStyle/>
        <a:p>
          <a:endParaRPr lang="ru-RU" sz="1100" b="1"/>
        </a:p>
      </dgm:t>
    </dgm:pt>
    <dgm:pt modelId="{A990D7DD-F213-40D0-BA65-EF80752B9109}">
      <dgm:prSet custT="1"/>
      <dgm:spPr/>
      <dgm:t>
        <a:bodyPr/>
        <a:lstStyle/>
        <a:p>
          <a:r>
            <a:rPr lang="ru-RU" sz="1100" b="1" dirty="0" smtClean="0"/>
            <a:t>С опорой на результаты теоретического исследования особенностей эмоционального выгорания, анализ исследований по проблеме моделирования, нами была сформулирована структура «дерева целей» исследования эмоционального выгорания</a:t>
          </a:r>
          <a:endParaRPr lang="ru-RU" sz="1100" b="1" dirty="0"/>
        </a:p>
      </dgm:t>
    </dgm:pt>
    <dgm:pt modelId="{A601DAF1-22AB-4BBC-B556-6426B743D430}" type="parTrans" cxnId="{05F3EC23-CE78-4ED0-947D-5ED083D8758F}">
      <dgm:prSet/>
      <dgm:spPr/>
      <dgm:t>
        <a:bodyPr/>
        <a:lstStyle/>
        <a:p>
          <a:endParaRPr lang="ru-RU" sz="1100" b="1"/>
        </a:p>
      </dgm:t>
    </dgm:pt>
    <dgm:pt modelId="{E7654607-480D-4249-9790-D4DCFB208CA7}" type="sibTrans" cxnId="{05F3EC23-CE78-4ED0-947D-5ED083D8758F}">
      <dgm:prSet/>
      <dgm:spPr/>
      <dgm:t>
        <a:bodyPr/>
        <a:lstStyle/>
        <a:p>
          <a:endParaRPr lang="ru-RU" sz="1100" b="1"/>
        </a:p>
      </dgm:t>
    </dgm:pt>
    <dgm:pt modelId="{5F184E7B-A666-4E0F-8503-A2B96CC943BA}">
      <dgm:prSet custT="1"/>
      <dgm:spPr/>
      <dgm:t>
        <a:bodyPr/>
        <a:lstStyle/>
        <a:p>
          <a:r>
            <a:rPr lang="ru-RU" sz="1100" b="1" dirty="0" smtClean="0"/>
            <a:t>На основе «дерева целей» нами была разработана модель коррекции и профилактики эмоционального выгорания офисных работников</a:t>
          </a:r>
          <a:endParaRPr lang="ru-RU" sz="1100" b="1" dirty="0"/>
        </a:p>
      </dgm:t>
    </dgm:pt>
    <dgm:pt modelId="{24E392B2-C030-468D-9A47-8D9B1324EEE5}" type="parTrans" cxnId="{144EFDE4-F3AD-4284-9D3C-089DB049A8F1}">
      <dgm:prSet/>
      <dgm:spPr/>
      <dgm:t>
        <a:bodyPr/>
        <a:lstStyle/>
        <a:p>
          <a:endParaRPr lang="ru-RU" sz="1100" b="1"/>
        </a:p>
      </dgm:t>
    </dgm:pt>
    <dgm:pt modelId="{90251CE4-9034-49D5-A56A-2A03609A5303}" type="sibTrans" cxnId="{144EFDE4-F3AD-4284-9D3C-089DB049A8F1}">
      <dgm:prSet/>
      <dgm:spPr/>
      <dgm:t>
        <a:bodyPr/>
        <a:lstStyle/>
        <a:p>
          <a:endParaRPr lang="ru-RU" sz="1100" b="1"/>
        </a:p>
      </dgm:t>
    </dgm:pt>
    <dgm:pt modelId="{E6560EB6-7716-440A-BC14-F8E40E5040C9}" type="pres">
      <dgm:prSet presAssocID="{7DB07F3C-2CF3-451B-8B58-81DAD2484F6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5601DF-1C18-4F22-AF8E-33D8B1C25AD8}" type="pres">
      <dgm:prSet presAssocID="{6B1E850C-8CCF-48B6-8269-E149812AA37E}" presName="circ1" presStyleLbl="vennNode1" presStyleIdx="0" presStyleCnt="5"/>
      <dgm:spPr/>
    </dgm:pt>
    <dgm:pt modelId="{8B00ADE7-25A5-4666-B69E-15D2B170224B}" type="pres">
      <dgm:prSet presAssocID="{6B1E850C-8CCF-48B6-8269-E149812AA37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B4369-34D6-4143-BFE0-64C4142373DB}" type="pres">
      <dgm:prSet presAssocID="{4DCE5288-57EE-4C56-BCC0-089C882CE602}" presName="circ2" presStyleLbl="vennNode1" presStyleIdx="1" presStyleCnt="5"/>
      <dgm:spPr/>
    </dgm:pt>
    <dgm:pt modelId="{64367978-1B63-477B-92B8-9DEB13442E10}" type="pres">
      <dgm:prSet presAssocID="{4DCE5288-57EE-4C56-BCC0-089C882CE60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91428-A2E5-4FE2-9A85-3566A7EA47AC}" type="pres">
      <dgm:prSet presAssocID="{F6733D1C-C169-4913-BBD5-F2495CA13A0D}" presName="circ3" presStyleLbl="vennNode1" presStyleIdx="2" presStyleCnt="5"/>
      <dgm:spPr/>
    </dgm:pt>
    <dgm:pt modelId="{4629F826-45B3-4C48-BC6C-6CE69EA5334B}" type="pres">
      <dgm:prSet presAssocID="{F6733D1C-C169-4913-BBD5-F2495CA13A0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D987C-7286-4DF3-AAC1-47E7EEFBBCDF}" type="pres">
      <dgm:prSet presAssocID="{A990D7DD-F213-40D0-BA65-EF80752B9109}" presName="circ4" presStyleLbl="vennNode1" presStyleIdx="3" presStyleCnt="5"/>
      <dgm:spPr/>
    </dgm:pt>
    <dgm:pt modelId="{C1658211-019F-4BE1-AF74-F2D52F67570A}" type="pres">
      <dgm:prSet presAssocID="{A990D7DD-F213-40D0-BA65-EF80752B9109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2C9D7-7B33-475A-9109-7DC1FC7D9357}" type="pres">
      <dgm:prSet presAssocID="{5F184E7B-A666-4E0F-8503-A2B96CC943BA}" presName="circ5" presStyleLbl="vennNode1" presStyleIdx="4" presStyleCnt="5"/>
      <dgm:spPr/>
    </dgm:pt>
    <dgm:pt modelId="{4958F2E6-9FA1-440B-8BF6-F64A2404DBA0}" type="pres">
      <dgm:prSet presAssocID="{5F184E7B-A666-4E0F-8503-A2B96CC943BA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5C5A6D-AE0C-47A9-AE9C-74ED549AC8D6}" srcId="{7DB07F3C-2CF3-451B-8B58-81DAD2484F6C}" destId="{F6733D1C-C169-4913-BBD5-F2495CA13A0D}" srcOrd="2" destOrd="0" parTransId="{98FB43B4-5493-4892-984A-687AB4C35F1D}" sibTransId="{DD209EEC-1C65-41B9-B2C5-15EBBD99A8C1}"/>
    <dgm:cxn modelId="{144EFDE4-F3AD-4284-9D3C-089DB049A8F1}" srcId="{7DB07F3C-2CF3-451B-8B58-81DAD2484F6C}" destId="{5F184E7B-A666-4E0F-8503-A2B96CC943BA}" srcOrd="4" destOrd="0" parTransId="{24E392B2-C030-468D-9A47-8D9B1324EEE5}" sibTransId="{90251CE4-9034-49D5-A56A-2A03609A5303}"/>
    <dgm:cxn modelId="{05F3EC23-CE78-4ED0-947D-5ED083D8758F}" srcId="{7DB07F3C-2CF3-451B-8B58-81DAD2484F6C}" destId="{A990D7DD-F213-40D0-BA65-EF80752B9109}" srcOrd="3" destOrd="0" parTransId="{A601DAF1-22AB-4BBC-B556-6426B743D430}" sibTransId="{E7654607-480D-4249-9790-D4DCFB208CA7}"/>
    <dgm:cxn modelId="{0572DE5D-32DE-40E2-A07C-4B73558A97FD}" srcId="{7DB07F3C-2CF3-451B-8B58-81DAD2484F6C}" destId="{4DCE5288-57EE-4C56-BCC0-089C882CE602}" srcOrd="1" destOrd="0" parTransId="{CF840044-60CC-44A1-9172-456068E22491}" sibTransId="{0ADA56DC-66A6-4453-B207-770A9ECA1A98}"/>
    <dgm:cxn modelId="{1C23C824-0D56-4B5C-9798-02D417267092}" type="presOf" srcId="{4DCE5288-57EE-4C56-BCC0-089C882CE602}" destId="{64367978-1B63-477B-92B8-9DEB13442E10}" srcOrd="0" destOrd="0" presId="urn:microsoft.com/office/officeart/2005/8/layout/venn1"/>
    <dgm:cxn modelId="{E165575B-4D7B-4C1F-9C62-D2D301B99544}" type="presOf" srcId="{A990D7DD-F213-40D0-BA65-EF80752B9109}" destId="{C1658211-019F-4BE1-AF74-F2D52F67570A}" srcOrd="0" destOrd="0" presId="urn:microsoft.com/office/officeart/2005/8/layout/venn1"/>
    <dgm:cxn modelId="{C0552689-465D-4744-B2E5-0762F0A0980A}" srcId="{7DB07F3C-2CF3-451B-8B58-81DAD2484F6C}" destId="{6B1E850C-8CCF-48B6-8269-E149812AA37E}" srcOrd="0" destOrd="0" parTransId="{883A21A1-10C8-4D09-BE6B-FC93AAD38393}" sibTransId="{1090B817-6324-4391-92C7-B4D1E89AB005}"/>
    <dgm:cxn modelId="{0C97B130-6D99-4CA3-884F-7B6EDA542F59}" type="presOf" srcId="{5F184E7B-A666-4E0F-8503-A2B96CC943BA}" destId="{4958F2E6-9FA1-440B-8BF6-F64A2404DBA0}" srcOrd="0" destOrd="0" presId="urn:microsoft.com/office/officeart/2005/8/layout/venn1"/>
    <dgm:cxn modelId="{95FC1E3D-EAF1-4FDF-B539-428AB59F7C1D}" type="presOf" srcId="{F6733D1C-C169-4913-BBD5-F2495CA13A0D}" destId="{4629F826-45B3-4C48-BC6C-6CE69EA5334B}" srcOrd="0" destOrd="0" presId="urn:microsoft.com/office/officeart/2005/8/layout/venn1"/>
    <dgm:cxn modelId="{CD1BED12-BE2A-4683-81FC-04D91A1A8468}" type="presOf" srcId="{7DB07F3C-2CF3-451B-8B58-81DAD2484F6C}" destId="{E6560EB6-7716-440A-BC14-F8E40E5040C9}" srcOrd="0" destOrd="0" presId="urn:microsoft.com/office/officeart/2005/8/layout/venn1"/>
    <dgm:cxn modelId="{7378445F-E988-4FC2-AFAC-DF9F2016A902}" type="presOf" srcId="{6B1E850C-8CCF-48B6-8269-E149812AA37E}" destId="{8B00ADE7-25A5-4666-B69E-15D2B170224B}" srcOrd="0" destOrd="0" presId="urn:microsoft.com/office/officeart/2005/8/layout/venn1"/>
    <dgm:cxn modelId="{4B57E57D-9C25-4FCC-889E-3BCB54B16EDD}" type="presParOf" srcId="{E6560EB6-7716-440A-BC14-F8E40E5040C9}" destId="{245601DF-1C18-4F22-AF8E-33D8B1C25AD8}" srcOrd="0" destOrd="0" presId="urn:microsoft.com/office/officeart/2005/8/layout/venn1"/>
    <dgm:cxn modelId="{E3B0756A-B1AC-431C-A942-0F9A0970E178}" type="presParOf" srcId="{E6560EB6-7716-440A-BC14-F8E40E5040C9}" destId="{8B00ADE7-25A5-4666-B69E-15D2B170224B}" srcOrd="1" destOrd="0" presId="urn:microsoft.com/office/officeart/2005/8/layout/venn1"/>
    <dgm:cxn modelId="{626C366C-8F08-4B7F-A9DD-3C169B265D49}" type="presParOf" srcId="{E6560EB6-7716-440A-BC14-F8E40E5040C9}" destId="{D9BB4369-34D6-4143-BFE0-64C4142373DB}" srcOrd="2" destOrd="0" presId="urn:microsoft.com/office/officeart/2005/8/layout/venn1"/>
    <dgm:cxn modelId="{97416B58-93BD-4129-B451-CC7C26B729DA}" type="presParOf" srcId="{E6560EB6-7716-440A-BC14-F8E40E5040C9}" destId="{64367978-1B63-477B-92B8-9DEB13442E10}" srcOrd="3" destOrd="0" presId="urn:microsoft.com/office/officeart/2005/8/layout/venn1"/>
    <dgm:cxn modelId="{867DD1FD-7AF4-4625-ADAB-FBC824372C84}" type="presParOf" srcId="{E6560EB6-7716-440A-BC14-F8E40E5040C9}" destId="{51591428-A2E5-4FE2-9A85-3566A7EA47AC}" srcOrd="4" destOrd="0" presId="urn:microsoft.com/office/officeart/2005/8/layout/venn1"/>
    <dgm:cxn modelId="{92C3ACB5-80D3-49D6-B61B-76E0257CC85F}" type="presParOf" srcId="{E6560EB6-7716-440A-BC14-F8E40E5040C9}" destId="{4629F826-45B3-4C48-BC6C-6CE69EA5334B}" srcOrd="5" destOrd="0" presId="urn:microsoft.com/office/officeart/2005/8/layout/venn1"/>
    <dgm:cxn modelId="{C3694AFF-9C33-40B0-91C1-0F9BD1895F1A}" type="presParOf" srcId="{E6560EB6-7716-440A-BC14-F8E40E5040C9}" destId="{21AD987C-7286-4DF3-AAC1-47E7EEFBBCDF}" srcOrd="6" destOrd="0" presId="urn:microsoft.com/office/officeart/2005/8/layout/venn1"/>
    <dgm:cxn modelId="{E14313A5-F3C2-4BD7-BCA0-189E09526849}" type="presParOf" srcId="{E6560EB6-7716-440A-BC14-F8E40E5040C9}" destId="{C1658211-019F-4BE1-AF74-F2D52F67570A}" srcOrd="7" destOrd="0" presId="urn:microsoft.com/office/officeart/2005/8/layout/venn1"/>
    <dgm:cxn modelId="{A6E82C61-E7EE-4F84-B76E-F5AF7262DE7B}" type="presParOf" srcId="{E6560EB6-7716-440A-BC14-F8E40E5040C9}" destId="{ACD2C9D7-7B33-475A-9109-7DC1FC7D9357}" srcOrd="8" destOrd="0" presId="urn:microsoft.com/office/officeart/2005/8/layout/venn1"/>
    <dgm:cxn modelId="{B355B7FA-2318-4B7F-89CC-4BD56245A399}" type="presParOf" srcId="{E6560EB6-7716-440A-BC14-F8E40E5040C9}" destId="{4958F2E6-9FA1-440B-8BF6-F64A2404DBA0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CC33458-6CF2-4425-885B-7DA46F12C845}" type="doc">
      <dgm:prSet loTypeId="urn:microsoft.com/office/officeart/2005/8/layout/hList3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96B2F3D2-1B6D-4262-A77B-31883F6DE294}">
      <dgm:prSet phldrT="[Текст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4800" b="1" dirty="0" smtClean="0"/>
            <a:t>Этапы исследования</a:t>
          </a:r>
          <a:endParaRPr lang="ru-RU" sz="4800" b="1" dirty="0"/>
        </a:p>
      </dgm:t>
    </dgm:pt>
    <dgm:pt modelId="{ABF2C323-94F0-46C7-B87D-1DD3B8BD9469}" type="parTrans" cxnId="{59E0CF7E-2D8E-4171-814A-F4F05F265314}">
      <dgm:prSet/>
      <dgm:spPr/>
      <dgm:t>
        <a:bodyPr/>
        <a:lstStyle/>
        <a:p>
          <a:endParaRPr lang="ru-RU" b="1"/>
        </a:p>
      </dgm:t>
    </dgm:pt>
    <dgm:pt modelId="{1216DAA6-FDA5-4035-98DF-50A995D1EA38}" type="sibTrans" cxnId="{59E0CF7E-2D8E-4171-814A-F4F05F265314}">
      <dgm:prSet/>
      <dgm:spPr/>
      <dgm:t>
        <a:bodyPr/>
        <a:lstStyle/>
        <a:p>
          <a:endParaRPr lang="ru-RU" b="1"/>
        </a:p>
      </dgm:t>
    </dgm:pt>
    <dgm:pt modelId="{735EE3E4-BCF5-4CFC-985E-845142CDCE10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/>
            <a:t>Первый этап – поисково-подготовительный.  Обоснование темы исследования, изучение психологической, психолого-педагогической литературы, её обобщение и теоретический анализ. Постановка целей, задач, определение объекта и предмета исследования, формирование гипотезы исследования, отбор соответствующих методов и методик исследования.</a:t>
          </a:r>
          <a:endParaRPr lang="ru-RU" sz="1400" b="1" dirty="0"/>
        </a:p>
      </dgm:t>
    </dgm:pt>
    <dgm:pt modelId="{1FE903D1-F26F-45E3-B40A-0100A9E9D82C}" type="parTrans" cxnId="{2E89DCFE-C2E7-4907-8315-F5EDC4783ACC}">
      <dgm:prSet/>
      <dgm:spPr/>
      <dgm:t>
        <a:bodyPr/>
        <a:lstStyle/>
        <a:p>
          <a:endParaRPr lang="ru-RU" b="1"/>
        </a:p>
      </dgm:t>
    </dgm:pt>
    <dgm:pt modelId="{5FA3D19D-2900-4B34-8814-72BF6688D2F4}" type="sibTrans" cxnId="{2E89DCFE-C2E7-4907-8315-F5EDC4783ACC}">
      <dgm:prSet/>
      <dgm:spPr/>
      <dgm:t>
        <a:bodyPr/>
        <a:lstStyle/>
        <a:p>
          <a:endParaRPr lang="ru-RU" b="1"/>
        </a:p>
      </dgm:t>
    </dgm:pt>
    <dgm:pt modelId="{BEB85E9F-2B1B-4622-9AB7-C6780A893C1F}">
      <dgm:prSet custT="1"/>
      <dgm:spPr/>
      <dgm:t>
        <a:bodyPr/>
        <a:lstStyle/>
        <a:p>
          <a:endParaRPr lang="ru-RU" sz="1400" b="1" dirty="0" smtClean="0"/>
        </a:p>
      </dgm:t>
    </dgm:pt>
    <dgm:pt modelId="{A659E9B4-C284-4C82-823B-6A26D6381636}" type="parTrans" cxnId="{F78B8E04-8DB2-4A0F-BCEC-8F01E015EEFB}">
      <dgm:prSet/>
      <dgm:spPr/>
      <dgm:t>
        <a:bodyPr/>
        <a:lstStyle/>
        <a:p>
          <a:endParaRPr lang="ru-RU" b="1"/>
        </a:p>
      </dgm:t>
    </dgm:pt>
    <dgm:pt modelId="{922D5621-FF61-47A1-836B-C83AF8725632}" type="sibTrans" cxnId="{F78B8E04-8DB2-4A0F-BCEC-8F01E015EEFB}">
      <dgm:prSet/>
      <dgm:spPr/>
      <dgm:t>
        <a:bodyPr/>
        <a:lstStyle/>
        <a:p>
          <a:endParaRPr lang="ru-RU" b="1"/>
        </a:p>
      </dgm:t>
    </dgm:pt>
    <dgm:pt modelId="{EA289661-8690-4097-A6DF-1D37F40F64F9}">
      <dgm:prSet/>
      <dgm:spPr/>
      <dgm:t>
        <a:bodyPr/>
        <a:lstStyle/>
        <a:p>
          <a:r>
            <a:rPr lang="ru-RU" b="1" dirty="0" smtClean="0"/>
            <a:t>Второй этап – опытно-экспериментальный. Формирование выборки исследования. Проведение констатирующего исследования, качественная и количественная обработка результатов исследования, с целью выявления уровня эмоционально выгорания офисных работников.</a:t>
          </a:r>
          <a:endParaRPr lang="ru-RU" b="1" dirty="0"/>
        </a:p>
      </dgm:t>
    </dgm:pt>
    <dgm:pt modelId="{E5AC7FCB-0B63-4180-B2B9-276925DB9419}" type="parTrans" cxnId="{7EA239FA-7AC7-4B82-84DF-F5D222FD982B}">
      <dgm:prSet/>
      <dgm:spPr/>
      <dgm:t>
        <a:bodyPr/>
        <a:lstStyle/>
        <a:p>
          <a:endParaRPr lang="ru-RU" b="1"/>
        </a:p>
      </dgm:t>
    </dgm:pt>
    <dgm:pt modelId="{ABE1FBE5-5CA5-4061-86E4-05100B7421D8}" type="sibTrans" cxnId="{7EA239FA-7AC7-4B82-84DF-F5D222FD982B}">
      <dgm:prSet/>
      <dgm:spPr/>
      <dgm:t>
        <a:bodyPr/>
        <a:lstStyle/>
        <a:p>
          <a:endParaRPr lang="ru-RU" b="1"/>
        </a:p>
      </dgm:t>
    </dgm:pt>
    <dgm:pt modelId="{506725E9-865C-4537-8B17-7800F842C183}">
      <dgm:prSet/>
      <dgm:spPr/>
      <dgm:t>
        <a:bodyPr/>
        <a:lstStyle/>
        <a:p>
          <a:r>
            <a:rPr lang="ru-RU" b="1" dirty="0" smtClean="0"/>
            <a:t>Третий этап – контрольно- формирующее исследование, в форме разработки и реализации модели профилактики и коррекции эмоционального выгорания; проведен анализ результатов формирующего исследования; оценка эффективности реализованной программы, разработка рекомендаций и технологической карты внедрения программы профилактики и коррекции эмоционального выгорания.</a:t>
          </a:r>
          <a:endParaRPr lang="ru-RU" b="1" dirty="0"/>
        </a:p>
      </dgm:t>
    </dgm:pt>
    <dgm:pt modelId="{A5B7D000-8061-40D9-A02C-4D16A60A3B34}" type="parTrans" cxnId="{AC5817B3-6AAF-4502-B4C1-8D47EF67CB47}">
      <dgm:prSet/>
      <dgm:spPr/>
      <dgm:t>
        <a:bodyPr/>
        <a:lstStyle/>
        <a:p>
          <a:endParaRPr lang="ru-RU" b="1"/>
        </a:p>
      </dgm:t>
    </dgm:pt>
    <dgm:pt modelId="{9D1C6EAC-C1C1-46E3-AA75-D135CDEA6EC1}" type="sibTrans" cxnId="{AC5817B3-6AAF-4502-B4C1-8D47EF67CB47}">
      <dgm:prSet/>
      <dgm:spPr/>
      <dgm:t>
        <a:bodyPr/>
        <a:lstStyle/>
        <a:p>
          <a:endParaRPr lang="ru-RU" b="1"/>
        </a:p>
      </dgm:t>
    </dgm:pt>
    <dgm:pt modelId="{AE483EFE-5D45-420D-99F6-D71A414EEA62}" type="pres">
      <dgm:prSet presAssocID="{3CC33458-6CF2-4425-885B-7DA46F12C84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DB086E-A14F-4FAE-BE8E-C353DDC5682A}" type="pres">
      <dgm:prSet presAssocID="{96B2F3D2-1B6D-4262-A77B-31883F6DE294}" presName="roof" presStyleLbl="dkBgShp" presStyleIdx="0" presStyleCnt="2"/>
      <dgm:spPr/>
      <dgm:t>
        <a:bodyPr/>
        <a:lstStyle/>
        <a:p>
          <a:endParaRPr lang="ru-RU"/>
        </a:p>
      </dgm:t>
    </dgm:pt>
    <dgm:pt modelId="{4FB48D61-2D75-493F-B69B-CDD1B35A6B42}" type="pres">
      <dgm:prSet presAssocID="{96B2F3D2-1B6D-4262-A77B-31883F6DE294}" presName="pillars" presStyleCnt="0"/>
      <dgm:spPr/>
      <dgm:t>
        <a:bodyPr/>
        <a:lstStyle/>
        <a:p>
          <a:endParaRPr lang="ru-RU"/>
        </a:p>
      </dgm:t>
    </dgm:pt>
    <dgm:pt modelId="{B2BFBCC0-FDE6-4BFD-921E-9C851BAD1891}" type="pres">
      <dgm:prSet presAssocID="{96B2F3D2-1B6D-4262-A77B-31883F6DE29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660DF-43C1-4294-A75E-B1A7A58A9411}" type="pres">
      <dgm:prSet presAssocID="{EA289661-8690-4097-A6DF-1D37F40F64F9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5DE4E-999A-4D97-809C-129DD4AC7EF8}" type="pres">
      <dgm:prSet presAssocID="{506725E9-865C-4537-8B17-7800F842C18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B9868-96D8-4E8E-B11E-EA51E9A29C88}" type="pres">
      <dgm:prSet presAssocID="{96B2F3D2-1B6D-4262-A77B-31883F6DE294}" presName="base" presStyleLbl="dkBgShp" presStyleIdx="1" presStyleCnt="2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</dgm:ptLst>
  <dgm:cxnLst>
    <dgm:cxn modelId="{9D2C8895-A6A7-47EC-A795-8751EA17D234}" type="presOf" srcId="{506725E9-865C-4537-8B17-7800F842C183}" destId="{3365DE4E-999A-4D97-809C-129DD4AC7EF8}" srcOrd="0" destOrd="0" presId="urn:microsoft.com/office/officeart/2005/8/layout/hList3"/>
    <dgm:cxn modelId="{54F978B2-9060-417A-99DF-0EF3FD92C5B0}" type="presOf" srcId="{96B2F3D2-1B6D-4262-A77B-31883F6DE294}" destId="{58DB086E-A14F-4FAE-BE8E-C353DDC5682A}" srcOrd="0" destOrd="0" presId="urn:microsoft.com/office/officeart/2005/8/layout/hList3"/>
    <dgm:cxn modelId="{AC5817B3-6AAF-4502-B4C1-8D47EF67CB47}" srcId="{96B2F3D2-1B6D-4262-A77B-31883F6DE294}" destId="{506725E9-865C-4537-8B17-7800F842C183}" srcOrd="2" destOrd="0" parTransId="{A5B7D000-8061-40D9-A02C-4D16A60A3B34}" sibTransId="{9D1C6EAC-C1C1-46E3-AA75-D135CDEA6EC1}"/>
    <dgm:cxn modelId="{F78B8E04-8DB2-4A0F-BCEC-8F01E015EEFB}" srcId="{3CC33458-6CF2-4425-885B-7DA46F12C845}" destId="{BEB85E9F-2B1B-4622-9AB7-C6780A893C1F}" srcOrd="1" destOrd="0" parTransId="{A659E9B4-C284-4C82-823B-6A26D6381636}" sibTransId="{922D5621-FF61-47A1-836B-C83AF8725632}"/>
    <dgm:cxn modelId="{59E0CF7E-2D8E-4171-814A-F4F05F265314}" srcId="{3CC33458-6CF2-4425-885B-7DA46F12C845}" destId="{96B2F3D2-1B6D-4262-A77B-31883F6DE294}" srcOrd="0" destOrd="0" parTransId="{ABF2C323-94F0-46C7-B87D-1DD3B8BD9469}" sibTransId="{1216DAA6-FDA5-4035-98DF-50A995D1EA38}"/>
    <dgm:cxn modelId="{2D0FE8BE-76DD-416F-A78A-8F9488C1EDF9}" type="presOf" srcId="{735EE3E4-BCF5-4CFC-985E-845142CDCE10}" destId="{B2BFBCC0-FDE6-4BFD-921E-9C851BAD1891}" srcOrd="0" destOrd="0" presId="urn:microsoft.com/office/officeart/2005/8/layout/hList3"/>
    <dgm:cxn modelId="{7EA239FA-7AC7-4B82-84DF-F5D222FD982B}" srcId="{96B2F3D2-1B6D-4262-A77B-31883F6DE294}" destId="{EA289661-8690-4097-A6DF-1D37F40F64F9}" srcOrd="1" destOrd="0" parTransId="{E5AC7FCB-0B63-4180-B2B9-276925DB9419}" sibTransId="{ABE1FBE5-5CA5-4061-86E4-05100B7421D8}"/>
    <dgm:cxn modelId="{4EBB1278-43FC-4C9B-B4A7-6F72A88054E0}" type="presOf" srcId="{EA289661-8690-4097-A6DF-1D37F40F64F9}" destId="{39B660DF-43C1-4294-A75E-B1A7A58A9411}" srcOrd="0" destOrd="0" presId="urn:microsoft.com/office/officeart/2005/8/layout/hList3"/>
    <dgm:cxn modelId="{2E89DCFE-C2E7-4907-8315-F5EDC4783ACC}" srcId="{96B2F3D2-1B6D-4262-A77B-31883F6DE294}" destId="{735EE3E4-BCF5-4CFC-985E-845142CDCE10}" srcOrd="0" destOrd="0" parTransId="{1FE903D1-F26F-45E3-B40A-0100A9E9D82C}" sibTransId="{5FA3D19D-2900-4B34-8814-72BF6688D2F4}"/>
    <dgm:cxn modelId="{7D03934C-AE21-43BF-8111-A8A1214B9E85}" type="presOf" srcId="{3CC33458-6CF2-4425-885B-7DA46F12C845}" destId="{AE483EFE-5D45-420D-99F6-D71A414EEA62}" srcOrd="0" destOrd="0" presId="urn:microsoft.com/office/officeart/2005/8/layout/hList3"/>
    <dgm:cxn modelId="{C207CDE3-AFCB-4231-9A75-C3FEACD81AE8}" type="presParOf" srcId="{AE483EFE-5D45-420D-99F6-D71A414EEA62}" destId="{58DB086E-A14F-4FAE-BE8E-C353DDC5682A}" srcOrd="0" destOrd="0" presId="urn:microsoft.com/office/officeart/2005/8/layout/hList3"/>
    <dgm:cxn modelId="{3804A006-0718-4F4B-80FA-935F22D37ED8}" type="presParOf" srcId="{AE483EFE-5D45-420D-99F6-D71A414EEA62}" destId="{4FB48D61-2D75-493F-B69B-CDD1B35A6B42}" srcOrd="1" destOrd="0" presId="urn:microsoft.com/office/officeart/2005/8/layout/hList3"/>
    <dgm:cxn modelId="{FF82B8B4-E496-483B-A781-D8174D26378E}" type="presParOf" srcId="{4FB48D61-2D75-493F-B69B-CDD1B35A6B42}" destId="{B2BFBCC0-FDE6-4BFD-921E-9C851BAD1891}" srcOrd="0" destOrd="0" presId="urn:microsoft.com/office/officeart/2005/8/layout/hList3"/>
    <dgm:cxn modelId="{4802B57A-66AF-4561-A818-A89FDC4C8095}" type="presParOf" srcId="{4FB48D61-2D75-493F-B69B-CDD1B35A6B42}" destId="{39B660DF-43C1-4294-A75E-B1A7A58A9411}" srcOrd="1" destOrd="0" presId="urn:microsoft.com/office/officeart/2005/8/layout/hList3"/>
    <dgm:cxn modelId="{336E3F62-16B8-40F8-BDF5-59A2F803943A}" type="presParOf" srcId="{4FB48D61-2D75-493F-B69B-CDD1B35A6B42}" destId="{3365DE4E-999A-4D97-809C-129DD4AC7EF8}" srcOrd="2" destOrd="0" presId="urn:microsoft.com/office/officeart/2005/8/layout/hList3"/>
    <dgm:cxn modelId="{99CCC21C-023D-4300-8785-F763E4EB52F6}" type="presParOf" srcId="{AE483EFE-5D45-420D-99F6-D71A414EEA62}" destId="{4F1B9868-96D8-4E8E-B11E-EA51E9A29C8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AC9950-53B1-4968-B703-B84434EC8654}" type="doc">
      <dgm:prSet loTypeId="urn:microsoft.com/office/officeart/2005/8/layout/hList6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67C59-DE5B-40EF-9C39-B840FE076750}">
      <dgm:prSet phldrT="[Текст]"/>
      <dgm:spPr>
        <a:solidFill>
          <a:srgbClr val="0070C0"/>
        </a:solidFill>
      </dgm:spPr>
      <dgm:t>
        <a:bodyPr/>
        <a:lstStyle/>
        <a:p>
          <a:r>
            <a:rPr lang="ru-RU" b="1" dirty="0" smtClean="0"/>
            <a:t>Для исследования эффективности программы нами был осуществлен анализ особенностей эмоционального выгорания у офисных работников, которые в своей профессиональной деятельности взаимодействуют с людьми, до и после осуществления программы. </a:t>
          </a:r>
          <a:endParaRPr lang="ru-RU" b="1" dirty="0"/>
        </a:p>
      </dgm:t>
    </dgm:pt>
    <dgm:pt modelId="{4C009089-00CF-41A6-AE64-BF554C0626CA}" type="parTrans" cxnId="{F12BE3AC-68DB-45E4-9886-E1F5D42AF904}">
      <dgm:prSet/>
      <dgm:spPr/>
      <dgm:t>
        <a:bodyPr/>
        <a:lstStyle/>
        <a:p>
          <a:endParaRPr lang="ru-RU" b="1"/>
        </a:p>
      </dgm:t>
    </dgm:pt>
    <dgm:pt modelId="{D4E473A2-1A1F-424B-BEF8-27EBDA40EB07}" type="sibTrans" cxnId="{F12BE3AC-68DB-45E4-9886-E1F5D42AF904}">
      <dgm:prSet/>
      <dgm:spPr/>
      <dgm:t>
        <a:bodyPr/>
        <a:lstStyle/>
        <a:p>
          <a:endParaRPr lang="ru-RU" b="1"/>
        </a:p>
      </dgm:t>
    </dgm:pt>
    <dgm:pt modelId="{04C6F208-D665-4D39-BAE7-936967DD632A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С целью сопоставления показателей, при проведении исследования в двух различных условиях, позволяя выделить направленность и выраженность изменений, с определением, является ли сдвиг показателей в определенном направлении более интенсивным, в сравнении с другим был применен Т - критерий </a:t>
          </a:r>
          <a:r>
            <a:rPr lang="ru-RU" b="1" dirty="0" err="1" smtClean="0"/>
            <a:t>Уилкоксона</a:t>
          </a:r>
          <a:endParaRPr lang="ru-RU" b="1" dirty="0"/>
        </a:p>
      </dgm:t>
    </dgm:pt>
    <dgm:pt modelId="{9FEA46C9-BB7F-4D24-A5E5-452076A5167C}" type="parTrans" cxnId="{145B4467-A8FC-4CC0-87FF-C0F0859CBB28}">
      <dgm:prSet/>
      <dgm:spPr/>
      <dgm:t>
        <a:bodyPr/>
        <a:lstStyle/>
        <a:p>
          <a:endParaRPr lang="ru-RU" b="1"/>
        </a:p>
      </dgm:t>
    </dgm:pt>
    <dgm:pt modelId="{9D1C8B85-C610-481E-81A4-99E88A6F1C4F}" type="sibTrans" cxnId="{145B4467-A8FC-4CC0-87FF-C0F0859CBB28}">
      <dgm:prSet/>
      <dgm:spPr/>
      <dgm:t>
        <a:bodyPr/>
        <a:lstStyle/>
        <a:p>
          <a:endParaRPr lang="ru-RU" b="1"/>
        </a:p>
      </dgm:t>
    </dgm:pt>
    <dgm:pt modelId="{EE0E16E8-C7AC-4B46-ACF7-5FDC58162D5C}" type="pres">
      <dgm:prSet presAssocID="{F4AC9950-53B1-4968-B703-B84434EC86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D9E55D-D801-4DAF-8E08-555504BF3D84}" type="pres">
      <dgm:prSet presAssocID="{92D67C59-DE5B-40EF-9C39-B840FE07675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C42EE4-3D21-4891-99CC-7FEDF1DF5C5B}" type="pres">
      <dgm:prSet presAssocID="{D4E473A2-1A1F-424B-BEF8-27EBDA40EB07}" presName="sibTrans" presStyleCnt="0"/>
      <dgm:spPr/>
    </dgm:pt>
    <dgm:pt modelId="{C947B77D-9504-4B44-AF7C-F46EE5C76311}" type="pres">
      <dgm:prSet presAssocID="{04C6F208-D665-4D39-BAE7-936967DD632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2BE3AC-68DB-45E4-9886-E1F5D42AF904}" srcId="{F4AC9950-53B1-4968-B703-B84434EC8654}" destId="{92D67C59-DE5B-40EF-9C39-B840FE076750}" srcOrd="0" destOrd="0" parTransId="{4C009089-00CF-41A6-AE64-BF554C0626CA}" sibTransId="{D4E473A2-1A1F-424B-BEF8-27EBDA40EB07}"/>
    <dgm:cxn modelId="{5EC475A7-984D-4B8B-B866-0AD077E12E9C}" type="presOf" srcId="{04C6F208-D665-4D39-BAE7-936967DD632A}" destId="{C947B77D-9504-4B44-AF7C-F46EE5C76311}" srcOrd="0" destOrd="0" presId="urn:microsoft.com/office/officeart/2005/8/layout/hList6"/>
    <dgm:cxn modelId="{145B4467-A8FC-4CC0-87FF-C0F0859CBB28}" srcId="{F4AC9950-53B1-4968-B703-B84434EC8654}" destId="{04C6F208-D665-4D39-BAE7-936967DD632A}" srcOrd="1" destOrd="0" parTransId="{9FEA46C9-BB7F-4D24-A5E5-452076A5167C}" sibTransId="{9D1C8B85-C610-481E-81A4-99E88A6F1C4F}"/>
    <dgm:cxn modelId="{0C5329C2-4C7F-4234-8F66-D4F176F40F5F}" type="presOf" srcId="{92D67C59-DE5B-40EF-9C39-B840FE076750}" destId="{58D9E55D-D801-4DAF-8E08-555504BF3D84}" srcOrd="0" destOrd="0" presId="urn:microsoft.com/office/officeart/2005/8/layout/hList6"/>
    <dgm:cxn modelId="{41026C5D-45EE-440A-A4FF-A0F3BDEC9D60}" type="presOf" srcId="{F4AC9950-53B1-4968-B703-B84434EC8654}" destId="{EE0E16E8-C7AC-4B46-ACF7-5FDC58162D5C}" srcOrd="0" destOrd="0" presId="urn:microsoft.com/office/officeart/2005/8/layout/hList6"/>
    <dgm:cxn modelId="{9BF3713C-7651-4418-B8CD-888082B888C3}" type="presParOf" srcId="{EE0E16E8-C7AC-4B46-ACF7-5FDC58162D5C}" destId="{58D9E55D-D801-4DAF-8E08-555504BF3D84}" srcOrd="0" destOrd="0" presId="urn:microsoft.com/office/officeart/2005/8/layout/hList6"/>
    <dgm:cxn modelId="{D65A8894-550A-4647-854A-2AB0E84440E8}" type="presParOf" srcId="{EE0E16E8-C7AC-4B46-ACF7-5FDC58162D5C}" destId="{03C42EE4-3D21-4891-99CC-7FEDF1DF5C5B}" srcOrd="1" destOrd="0" presId="urn:microsoft.com/office/officeart/2005/8/layout/hList6"/>
    <dgm:cxn modelId="{F91F918C-F716-4383-B8D9-C35977C4433A}" type="presParOf" srcId="{EE0E16E8-C7AC-4B46-ACF7-5FDC58162D5C}" destId="{C947B77D-9504-4B44-AF7C-F46EE5C76311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E6FD3-00CE-43C0-BB94-672DEA23E3D4}">
      <dsp:nvSpPr>
        <dsp:cNvPr id="0" name=""/>
        <dsp:cNvSpPr/>
      </dsp:nvSpPr>
      <dsp:spPr>
        <a:xfrm rot="20073807">
          <a:off x="2454459" y="-654961"/>
          <a:ext cx="3845227" cy="1584175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теоретически обосновать и эмпирически проверить эффективность программы психолого-педагогической коррекции и профилактики эмоционального выгорания </a:t>
          </a:r>
          <a:r>
            <a:rPr lang="ru-RU" sz="1300" kern="1200" dirty="0" smtClean="0"/>
            <a:t>специалистов офисной сферы</a:t>
          </a:r>
          <a:endParaRPr lang="ru-RU" sz="1300" b="1" kern="1200" dirty="0"/>
        </a:p>
      </dsp:txBody>
      <dsp:txXfrm>
        <a:off x="2483253" y="-329360"/>
        <a:ext cx="3251161" cy="1188131"/>
      </dsp:txXfrm>
    </dsp:sp>
    <dsp:sp modelId="{865C172A-19F4-4A9B-8B3E-E16246620D47}">
      <dsp:nvSpPr>
        <dsp:cNvPr id="0" name=""/>
        <dsp:cNvSpPr/>
      </dsp:nvSpPr>
      <dsp:spPr>
        <a:xfrm rot="20126535">
          <a:off x="285277" y="604355"/>
          <a:ext cx="2563484" cy="1584175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Цель</a:t>
          </a:r>
          <a:endParaRPr lang="ru-RU" sz="4000" b="1" kern="1200" dirty="0"/>
        </a:p>
      </dsp:txBody>
      <dsp:txXfrm>
        <a:off x="362610" y="681688"/>
        <a:ext cx="2408818" cy="14295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800A6-F78A-4E9F-BE8E-5DF23D81C855}">
      <dsp:nvSpPr>
        <dsp:cNvPr id="0" name=""/>
        <dsp:cNvSpPr/>
      </dsp:nvSpPr>
      <dsp:spPr>
        <a:xfrm rot="16200000">
          <a:off x="543694" y="-543694"/>
          <a:ext cx="3096344" cy="4183732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–	изменения выраженности фазы напряжения (</a:t>
          </a:r>
          <a:r>
            <a:rPr lang="ru-RU" sz="1500" b="1" kern="1200" dirty="0" err="1" smtClean="0"/>
            <a:t>Ткр</a:t>
          </a:r>
          <a:r>
            <a:rPr lang="ru-RU" sz="1500" b="1" kern="1200" dirty="0" smtClean="0"/>
            <a:t> = 0,01) переживания травмирующих ситуаций (</a:t>
          </a:r>
          <a:r>
            <a:rPr lang="ru-RU" sz="1500" b="1" kern="1200" dirty="0" err="1" smtClean="0"/>
            <a:t>Ткр</a:t>
          </a:r>
          <a:r>
            <a:rPr lang="ru-RU" sz="1500" b="1" kern="1200" dirty="0" smtClean="0"/>
            <a:t> = 0,000), симптома тревоги (</a:t>
          </a:r>
          <a:r>
            <a:rPr lang="ru-RU" sz="1500" b="1" kern="1200" dirty="0" err="1" smtClean="0"/>
            <a:t>Ткр</a:t>
          </a:r>
          <a:r>
            <a:rPr lang="ru-RU" sz="1500" b="1" kern="1200" dirty="0" smtClean="0"/>
            <a:t> = 0,015), симптома неудовлетворенности собой (</a:t>
          </a:r>
          <a:r>
            <a:rPr lang="ru-RU" sz="1500" b="1" kern="1200" dirty="0" err="1" smtClean="0"/>
            <a:t>Ткр</a:t>
          </a:r>
          <a:r>
            <a:rPr lang="ru-RU" sz="1500" b="1" kern="1200" dirty="0" smtClean="0"/>
            <a:t> = 0,000), симптома загнанности в клетку (</a:t>
          </a:r>
          <a:r>
            <a:rPr lang="ru-RU" sz="1500" b="1" kern="1200" dirty="0" err="1" smtClean="0"/>
            <a:t>Ткр</a:t>
          </a:r>
          <a:r>
            <a:rPr lang="ru-RU" sz="1500" b="1" kern="1200" dirty="0" smtClean="0"/>
            <a:t> = 0,020);</a:t>
          </a:r>
          <a:endParaRPr lang="ru-RU" sz="1500" b="1" kern="1200" dirty="0"/>
        </a:p>
      </dsp:txBody>
      <dsp:txXfrm rot="5400000">
        <a:off x="0" y="0"/>
        <a:ext cx="4183732" cy="2322258"/>
      </dsp:txXfrm>
    </dsp:sp>
    <dsp:sp modelId="{19DF2E30-B8DF-496B-95E7-DBC6CBE44786}">
      <dsp:nvSpPr>
        <dsp:cNvPr id="0" name=""/>
        <dsp:cNvSpPr/>
      </dsp:nvSpPr>
      <dsp:spPr>
        <a:xfrm>
          <a:off x="4183732" y="0"/>
          <a:ext cx="4183732" cy="3096344"/>
        </a:xfrm>
        <a:prstGeom prst="round1Rect">
          <a:avLst/>
        </a:prstGeom>
        <a:gradFill rotWithShape="0">
          <a:gsLst>
            <a:gs pos="0">
              <a:schemeClr val="accent2">
                <a:hueOff val="-3366488"/>
                <a:satOff val="5553"/>
                <a:lumOff val="4314"/>
                <a:alphaOff val="0"/>
              </a:schemeClr>
            </a:gs>
            <a:gs pos="100000">
              <a:schemeClr val="accent2">
                <a:hueOff val="-3366488"/>
                <a:satOff val="5553"/>
                <a:lumOff val="4314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hueOff val="-3366488"/>
                <a:satOff val="5553"/>
                <a:lumOff val="4314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–	 изменения выраженности фазы резистенции (Ткр = 0,01), симптома неадекватное избирательное эмоциональное реагирование (Ткр = 0,02), симптома эмоционально- нравственной дезориентации (Ткр = 0,01), симптома расширения сферы экономии эмоций (Ткр = 0,01), симптома редукции профессиональных обязанностей (Ткр = 0,01);</a:t>
          </a:r>
          <a:endParaRPr lang="ru-RU" sz="1500" b="1" kern="1200" dirty="0"/>
        </a:p>
      </dsp:txBody>
      <dsp:txXfrm>
        <a:off x="4183732" y="0"/>
        <a:ext cx="4183732" cy="2322258"/>
      </dsp:txXfrm>
    </dsp:sp>
    <dsp:sp modelId="{79B95BF6-C077-4904-8D81-29A2A33178A2}">
      <dsp:nvSpPr>
        <dsp:cNvPr id="0" name=""/>
        <dsp:cNvSpPr/>
      </dsp:nvSpPr>
      <dsp:spPr>
        <a:xfrm rot="10800000">
          <a:off x="0" y="3096344"/>
          <a:ext cx="4183732" cy="3096344"/>
        </a:xfrm>
        <a:prstGeom prst="round1Rect">
          <a:avLst/>
        </a:prstGeom>
        <a:gradFill rotWithShape="0">
          <a:gsLst>
            <a:gs pos="0">
              <a:schemeClr val="accent2">
                <a:hueOff val="-6732976"/>
                <a:satOff val="11107"/>
                <a:lumOff val="8627"/>
                <a:alphaOff val="0"/>
              </a:schemeClr>
            </a:gs>
            <a:gs pos="100000">
              <a:schemeClr val="accent2">
                <a:hueOff val="-6732976"/>
                <a:satOff val="11107"/>
                <a:lumOff val="8627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hueOff val="-6732976"/>
                <a:satOff val="11107"/>
                <a:lumOff val="8627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–	 изменения выраженности фазы истощения (Ткр = 0,00), симптома неадекватного избирательного эмоционального реагирования (Ткр = 0,00), симптома эмоционально- нравственной дезориентации (Ткр = 0,04), симптома расширения сферы экономии эмоций (Ткр = 0,01), симптома редукции профессиональных обязанностей (Ткр = 0,015);</a:t>
          </a:r>
          <a:endParaRPr lang="ru-RU" sz="1500" b="1" kern="1200" dirty="0"/>
        </a:p>
      </dsp:txBody>
      <dsp:txXfrm rot="10800000">
        <a:off x="0" y="3870429"/>
        <a:ext cx="4183732" cy="2322258"/>
      </dsp:txXfrm>
    </dsp:sp>
    <dsp:sp modelId="{A4A6E08A-89E9-45CB-BFEA-A4639F88D660}">
      <dsp:nvSpPr>
        <dsp:cNvPr id="0" name=""/>
        <dsp:cNvSpPr/>
      </dsp:nvSpPr>
      <dsp:spPr>
        <a:xfrm rot="5400000">
          <a:off x="4727426" y="2552649"/>
          <a:ext cx="3096344" cy="4183732"/>
        </a:xfrm>
        <a:prstGeom prst="round1Rect">
          <a:avLst/>
        </a:prstGeom>
        <a:gradFill rotWithShape="0">
          <a:gsLst>
            <a:gs pos="0">
              <a:schemeClr val="accent2">
                <a:hueOff val="-10099464"/>
                <a:satOff val="16660"/>
                <a:lumOff val="12941"/>
                <a:alphaOff val="0"/>
              </a:schemeClr>
            </a:gs>
            <a:gs pos="100000">
              <a:schemeClr val="accent2">
                <a:hueOff val="-10099464"/>
                <a:satOff val="16660"/>
                <a:lumOff val="12941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hueOff val="-10099464"/>
                <a:satOff val="16660"/>
                <a:lumOff val="12941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–	изменения ситуативной тревожности (Ткр = 0,00), личностной тревожности (Ткр = 0,00), </a:t>
          </a:r>
          <a:endParaRPr lang="ru-RU" sz="1500" b="1" kern="1200" dirty="0"/>
        </a:p>
      </dsp:txBody>
      <dsp:txXfrm rot="-5400000">
        <a:off x="4183731" y="3870429"/>
        <a:ext cx="4183732" cy="2322258"/>
      </dsp:txXfrm>
    </dsp:sp>
    <dsp:sp modelId="{4BC2C83A-231D-4342-87CD-BF9D11738F28}">
      <dsp:nvSpPr>
        <dsp:cNvPr id="0" name=""/>
        <dsp:cNvSpPr/>
      </dsp:nvSpPr>
      <dsp:spPr>
        <a:xfrm>
          <a:off x="2928612" y="2322258"/>
          <a:ext cx="2510239" cy="1548172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Показатели являются статистически значимыми</a:t>
          </a:r>
          <a:endParaRPr lang="ru-RU" sz="1800" b="1" kern="1200" dirty="0"/>
        </a:p>
      </dsp:txBody>
      <dsp:txXfrm>
        <a:off x="3004188" y="2397834"/>
        <a:ext cx="2359087" cy="1397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D8428-C607-4620-A2B5-D4F9B80B7DCC}">
      <dsp:nvSpPr>
        <dsp:cNvPr id="0" name=""/>
        <dsp:cNvSpPr/>
      </dsp:nvSpPr>
      <dsp:spPr>
        <a:xfrm rot="21300000">
          <a:off x="327439" y="1064700"/>
          <a:ext cx="6113873" cy="534894"/>
        </a:xfrm>
        <a:prstGeom prst="mathMinus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791B3-7D0A-4DB1-8B0D-3ADF6C250EA5}">
      <dsp:nvSpPr>
        <dsp:cNvPr id="0" name=""/>
        <dsp:cNvSpPr/>
      </dsp:nvSpPr>
      <dsp:spPr>
        <a:xfrm>
          <a:off x="812250" y="133214"/>
          <a:ext cx="2030625" cy="1065718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40199-4DCD-4134-A39F-010F6D680938}">
      <dsp:nvSpPr>
        <dsp:cNvPr id="0" name=""/>
        <dsp:cNvSpPr/>
      </dsp:nvSpPr>
      <dsp:spPr>
        <a:xfrm>
          <a:off x="3587438" y="0"/>
          <a:ext cx="2166000" cy="1119004"/>
        </a:xfrm>
        <a:prstGeom prst="rect">
          <a:avLst/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 w="12700" cap="flat" cmpd="sng" algn="ctr">
          <a:solidFill>
            <a:schemeClr val="accent6"/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Объект исследования - </a:t>
          </a:r>
          <a:r>
            <a:rPr lang="ru-RU" sz="1200" b="1" kern="1200" dirty="0" smtClean="0"/>
            <a:t>эмоциональное выгорание </a:t>
          </a:r>
          <a:r>
            <a:rPr lang="ru-RU" sz="1200" b="1" kern="1200" dirty="0" smtClean="0"/>
            <a:t>специалистов офисной сферы</a:t>
          </a:r>
          <a:endParaRPr lang="ru-RU" sz="12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587438" y="0"/>
        <a:ext cx="2166000" cy="1119004"/>
      </dsp:txXfrm>
    </dsp:sp>
    <dsp:sp modelId="{57C4ECB1-C836-491A-8AC1-6927CAE08622}">
      <dsp:nvSpPr>
        <dsp:cNvPr id="0" name=""/>
        <dsp:cNvSpPr/>
      </dsp:nvSpPr>
      <dsp:spPr>
        <a:xfrm>
          <a:off x="3925876" y="1465362"/>
          <a:ext cx="2030625" cy="1065718"/>
        </a:xfrm>
        <a:prstGeom prst="upArrow">
          <a:avLst/>
        </a:prstGeom>
        <a:solidFill>
          <a:schemeClr val="accent3">
            <a:hueOff val="4020759"/>
            <a:satOff val="-7441"/>
            <a:lumOff val="-82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7C455-A13A-4732-979A-1FFE0DC3240F}">
      <dsp:nvSpPr>
        <dsp:cNvPr id="0" name=""/>
        <dsp:cNvSpPr/>
      </dsp:nvSpPr>
      <dsp:spPr>
        <a:xfrm>
          <a:off x="1015312" y="1545291"/>
          <a:ext cx="2166000" cy="1119004"/>
        </a:xfrm>
        <a:prstGeom prst="rect">
          <a:avLst/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 w="12700" cap="flat" cmpd="sng" algn="ctr">
          <a:solidFill>
            <a:schemeClr val="accent6"/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Предмет исследования - </a:t>
          </a:r>
          <a:r>
            <a:rPr lang="ru-RU" sz="1200" b="1" kern="1200" dirty="0" smtClean="0"/>
            <a:t>психолого-педагогическая коррекция и профилактика эмоционального выгорания </a:t>
          </a:r>
          <a:r>
            <a:rPr lang="ru-RU" sz="1200" b="1" kern="1200" dirty="0" err="1" smtClean="0"/>
            <a:t>пециалистов</a:t>
          </a:r>
          <a:r>
            <a:rPr lang="ru-RU" sz="1200" b="1" kern="1200" dirty="0" smtClean="0"/>
            <a:t> офисной сферы</a:t>
          </a:r>
          <a:endParaRPr lang="ru-RU" sz="12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015312" y="1545291"/>
        <a:ext cx="2166000" cy="11190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5C253-B9A0-45A5-A31A-C4E48364CF3C}">
      <dsp:nvSpPr>
        <dsp:cNvPr id="0" name=""/>
        <dsp:cNvSpPr/>
      </dsp:nvSpPr>
      <dsp:spPr>
        <a:xfrm>
          <a:off x="1368180" y="0"/>
          <a:ext cx="5805165" cy="58051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/>
        </a:p>
      </dsp:txBody>
      <dsp:txXfrm>
        <a:off x="2746907" y="435387"/>
        <a:ext cx="3047711" cy="986878"/>
      </dsp:txXfrm>
    </dsp:sp>
    <dsp:sp modelId="{3EE3DEE1-B825-4065-8D49-EB7196E25425}">
      <dsp:nvSpPr>
        <dsp:cNvPr id="0" name=""/>
        <dsp:cNvSpPr/>
      </dsp:nvSpPr>
      <dsp:spPr>
        <a:xfrm>
          <a:off x="2232235" y="1368132"/>
          <a:ext cx="4353873" cy="4353873"/>
        </a:xfrm>
        <a:prstGeom prst="ellipse">
          <a:avLst/>
        </a:prstGeom>
        <a:solidFill>
          <a:srgbClr val="00B0F0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разработка комплексной программы психолого-педагогической коррекции и профилактики эмоционального выгорания специалистов офисной сферы, будет способствовать повышению эффективности деятельности направленной на профилактику развития у них эмоционального выгорания. </a:t>
          </a:r>
          <a:endParaRPr lang="ru-RU" sz="1600" b="1" kern="1200" dirty="0"/>
        </a:p>
      </dsp:txBody>
      <dsp:txXfrm>
        <a:off x="2869845" y="2456600"/>
        <a:ext cx="3078653" cy="21769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00039-6E9C-4A2E-AB5F-EED0F59E72B9}">
      <dsp:nvSpPr>
        <dsp:cNvPr id="0" name=""/>
        <dsp:cNvSpPr/>
      </dsp:nvSpPr>
      <dsp:spPr>
        <a:xfrm>
          <a:off x="0" y="0"/>
          <a:ext cx="9144000" cy="2057400"/>
        </a:xfrm>
        <a:prstGeom prst="rect">
          <a:avLst/>
        </a:prstGeom>
        <a:gradFill rotWithShape="1">
          <a:gsLst>
            <a:gs pos="0">
              <a:schemeClr val="accent4"/>
            </a:gs>
            <a:gs pos="100000">
              <a:schemeClr val="accent4">
                <a:shade val="48000"/>
                <a:satMod val="180000"/>
                <a:lumMod val="94000"/>
              </a:schemeClr>
            </a:gs>
            <a:gs pos="100000">
              <a:schemeClr val="accent4">
                <a:shade val="48000"/>
                <a:satMod val="180000"/>
                <a:lumMod val="94000"/>
              </a:schemeClr>
            </a:gs>
          </a:gsLst>
          <a:lin ang="4140000" scaled="1"/>
        </a:gradFill>
        <a:ln w="12700" cap="flat" cmpd="sng" algn="ctr">
          <a:solidFill>
            <a:schemeClr val="accent4"/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</a:rPr>
            <a:t>Задачи исследования </a:t>
          </a:r>
          <a:endParaRPr lang="ru-RU" sz="3200" b="1" kern="1200" dirty="0">
            <a:solidFill>
              <a:schemeClr val="bg1"/>
            </a:solidFill>
          </a:endParaRPr>
        </a:p>
      </dsp:txBody>
      <dsp:txXfrm>
        <a:off x="0" y="0"/>
        <a:ext cx="9144000" cy="2057400"/>
      </dsp:txXfrm>
    </dsp:sp>
    <dsp:sp modelId="{9E448517-F114-47E3-8606-7B905AA9B685}">
      <dsp:nvSpPr>
        <dsp:cNvPr id="0" name=""/>
        <dsp:cNvSpPr/>
      </dsp:nvSpPr>
      <dsp:spPr>
        <a:xfrm>
          <a:off x="4464" y="2057400"/>
          <a:ext cx="1522511" cy="4320540"/>
        </a:xfrm>
        <a:prstGeom prst="rect">
          <a:avLst/>
        </a:prstGeom>
        <a:gradFill rotWithShape="1">
          <a:gsLst>
            <a:gs pos="0">
              <a:schemeClr val="accent2">
                <a:tint val="90000"/>
              </a:schemeClr>
            </a:gs>
            <a:gs pos="48000">
              <a:schemeClr val="accent2">
                <a:tint val="54000"/>
                <a:satMod val="140000"/>
              </a:schemeClr>
            </a:gs>
            <a:gs pos="100000">
              <a:schemeClr val="accent2">
                <a:tint val="24000"/>
                <a:satMod val="260000"/>
              </a:schemeClr>
            </a:gs>
          </a:gsLst>
          <a:lin ang="16200000" scaled="1"/>
        </a:gradFill>
        <a:ln w="12700" cap="flat" cmpd="sng" algn="ctr">
          <a:solidFill>
            <a:schemeClr val="accent2"/>
          </a:solidFill>
          <a:prstDash val="solid"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Рассмотреть теоретические аспекты исследования психолого-педагогической коррекции и профилактики эмоционального выгорания специалистов офисной сферы;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4464" y="2057400"/>
        <a:ext cx="1522511" cy="4320540"/>
      </dsp:txXfrm>
    </dsp:sp>
    <dsp:sp modelId="{16DE10B1-D4F2-4987-B1B2-276DAF47D786}">
      <dsp:nvSpPr>
        <dsp:cNvPr id="0" name=""/>
        <dsp:cNvSpPr/>
      </dsp:nvSpPr>
      <dsp:spPr>
        <a:xfrm>
          <a:off x="1526976" y="2057400"/>
          <a:ext cx="1522511" cy="432054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Проанализировать исследования феномена эмоционального выгорания, представленные в психолого-педагогической литературе;</a:t>
          </a:r>
          <a:endParaRPr lang="ru-RU" sz="1200" kern="1200"/>
        </a:p>
      </dsp:txBody>
      <dsp:txXfrm>
        <a:off x="1526976" y="2057400"/>
        <a:ext cx="1522511" cy="4320540"/>
      </dsp:txXfrm>
    </dsp:sp>
    <dsp:sp modelId="{AD07D171-B333-4FAF-BA80-8DD83189E7EF}">
      <dsp:nvSpPr>
        <dsp:cNvPr id="0" name=""/>
        <dsp:cNvSpPr/>
      </dsp:nvSpPr>
      <dsp:spPr>
        <a:xfrm>
          <a:off x="3049488" y="2057400"/>
          <a:ext cx="1522511" cy="43205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Выделить особенности эмоционального выгорания специалистов офисной сферы;</a:t>
          </a:r>
          <a:endParaRPr lang="ru-RU" sz="1200" kern="1200"/>
        </a:p>
      </dsp:txBody>
      <dsp:txXfrm>
        <a:off x="3049488" y="2057400"/>
        <a:ext cx="1522511" cy="4320540"/>
      </dsp:txXfrm>
    </dsp:sp>
    <dsp:sp modelId="{FC18F53E-EF5B-4EBD-9A7C-2A861FFB13B7}">
      <dsp:nvSpPr>
        <dsp:cNvPr id="0" name=""/>
        <dsp:cNvSpPr/>
      </dsp:nvSpPr>
      <dsp:spPr>
        <a:xfrm>
          <a:off x="4572000" y="2057400"/>
          <a:ext cx="1522511" cy="43205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Провести исследование синдрома эмоционального выгорания специалистов офисной сферы;</a:t>
          </a:r>
          <a:endParaRPr lang="ru-RU" sz="1200" kern="1200"/>
        </a:p>
      </dsp:txBody>
      <dsp:txXfrm>
        <a:off x="4572000" y="2057400"/>
        <a:ext cx="1522511" cy="4320540"/>
      </dsp:txXfrm>
    </dsp:sp>
    <dsp:sp modelId="{6537009C-ACA0-40F0-AFA4-D4605C52C9AA}">
      <dsp:nvSpPr>
        <dsp:cNvPr id="0" name=""/>
        <dsp:cNvSpPr/>
      </dsp:nvSpPr>
      <dsp:spPr>
        <a:xfrm>
          <a:off x="6094511" y="2057400"/>
          <a:ext cx="1522511" cy="432054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Разработать и реализовать программу опытно- экспериментального исследования особенностей эмоционального выгорания специалистов офисной сферы;</a:t>
          </a:r>
          <a:endParaRPr lang="ru-RU" sz="1200" kern="1200"/>
        </a:p>
      </dsp:txBody>
      <dsp:txXfrm>
        <a:off x="6094511" y="2057400"/>
        <a:ext cx="1522511" cy="4320540"/>
      </dsp:txXfrm>
    </dsp:sp>
    <dsp:sp modelId="{818F267C-7726-447A-B17A-ADC0A60C6ED3}">
      <dsp:nvSpPr>
        <dsp:cNvPr id="0" name=""/>
        <dsp:cNvSpPr/>
      </dsp:nvSpPr>
      <dsp:spPr>
        <a:xfrm>
          <a:off x="7617023" y="2057400"/>
          <a:ext cx="1522511" cy="43205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Разработать рекомендации по профилактике у них синдрома эмоционального выгорания.</a:t>
          </a:r>
          <a:endParaRPr lang="ru-RU" sz="1200" kern="1200"/>
        </a:p>
      </dsp:txBody>
      <dsp:txXfrm>
        <a:off x="7617023" y="2057400"/>
        <a:ext cx="1522511" cy="4320540"/>
      </dsp:txXfrm>
    </dsp:sp>
    <dsp:sp modelId="{5FF66F98-8230-413B-9DE9-2E913ECF6DBC}">
      <dsp:nvSpPr>
        <dsp:cNvPr id="0" name=""/>
        <dsp:cNvSpPr/>
      </dsp:nvSpPr>
      <dsp:spPr>
        <a:xfrm>
          <a:off x="0" y="6377940"/>
          <a:ext cx="9144000" cy="480060"/>
        </a:xfrm>
        <a:prstGeom prst="rect">
          <a:avLst/>
        </a:prstGeom>
        <a:gradFill rotWithShape="1">
          <a:gsLst>
            <a:gs pos="0">
              <a:schemeClr val="accent4"/>
            </a:gs>
            <a:gs pos="100000">
              <a:schemeClr val="accent4">
                <a:shade val="48000"/>
                <a:satMod val="180000"/>
                <a:lumMod val="94000"/>
              </a:schemeClr>
            </a:gs>
            <a:gs pos="100000">
              <a:schemeClr val="accent4"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551D7-BF5A-4434-AD45-A9D47BC25DC5}">
      <dsp:nvSpPr>
        <dsp:cNvPr id="0" name=""/>
        <dsp:cNvSpPr/>
      </dsp:nvSpPr>
      <dsp:spPr>
        <a:xfrm>
          <a:off x="139514" y="0"/>
          <a:ext cx="9004480" cy="16417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- теоретические методы: аналитико-синтетический, метод моделирования; </a:t>
          </a:r>
          <a:endParaRPr lang="ru-RU" sz="2000" b="1" kern="1200" dirty="0"/>
        </a:p>
      </dsp:txBody>
      <dsp:txXfrm>
        <a:off x="187600" y="48086"/>
        <a:ext cx="6967279" cy="1545610"/>
      </dsp:txXfrm>
    </dsp:sp>
    <dsp:sp modelId="{039A957B-63A9-4C4F-9152-5F8333EBE890}">
      <dsp:nvSpPr>
        <dsp:cNvPr id="0" name=""/>
        <dsp:cNvSpPr/>
      </dsp:nvSpPr>
      <dsp:spPr>
        <a:xfrm>
          <a:off x="616042" y="1915412"/>
          <a:ext cx="8527955" cy="16417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/>
            <a:t>- эмпирические методы: наблюдение, констатирующий и формирующий эксперименты, тестирование, личностные опросники; </a:t>
          </a:r>
          <a:endParaRPr lang="ru-RU" sz="2000" b="1" kern="1200"/>
        </a:p>
      </dsp:txBody>
      <dsp:txXfrm>
        <a:off x="664128" y="1963498"/>
        <a:ext cx="6508419" cy="1545610"/>
      </dsp:txXfrm>
    </dsp:sp>
    <dsp:sp modelId="{B736F2B1-4C33-49CB-8C15-7BFBBBD07AF8}">
      <dsp:nvSpPr>
        <dsp:cNvPr id="0" name=""/>
        <dsp:cNvSpPr/>
      </dsp:nvSpPr>
      <dsp:spPr>
        <a:xfrm>
          <a:off x="1679620" y="3830824"/>
          <a:ext cx="7772400" cy="16417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/>
            <a:t>- методы математико-статистического анализа: -критерий Манна-Уитни, Т-критерий Уилкоксона. </a:t>
          </a:r>
          <a:endParaRPr lang="ru-RU" sz="2000" b="1" kern="1200"/>
        </a:p>
      </dsp:txBody>
      <dsp:txXfrm>
        <a:off x="1727706" y="3878910"/>
        <a:ext cx="5923269" cy="1545610"/>
      </dsp:txXfrm>
    </dsp:sp>
    <dsp:sp modelId="{67076FFA-57C5-4893-B545-7B397D04C3D4}">
      <dsp:nvSpPr>
        <dsp:cNvPr id="0" name=""/>
        <dsp:cNvSpPr/>
      </dsp:nvSpPr>
      <dsp:spPr>
        <a:xfrm>
          <a:off x="7013261" y="1245018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>
            <a:solidFill>
              <a:schemeClr val="bg1"/>
            </a:solidFill>
          </a:endParaRPr>
        </a:p>
      </dsp:txBody>
      <dsp:txXfrm>
        <a:off x="7253372" y="1245018"/>
        <a:ext cx="586936" cy="803036"/>
      </dsp:txXfrm>
    </dsp:sp>
    <dsp:sp modelId="{5C7F2445-36C3-43A7-8F47-93BAB3A85FC1}">
      <dsp:nvSpPr>
        <dsp:cNvPr id="0" name=""/>
        <dsp:cNvSpPr/>
      </dsp:nvSpPr>
      <dsp:spPr>
        <a:xfrm>
          <a:off x="7699061" y="3149485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7939172" y="3149485"/>
        <a:ext cx="586936" cy="8030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8B305-18C0-45C9-AFE9-5DC235D5E879}">
      <dsp:nvSpPr>
        <dsp:cNvPr id="0" name=""/>
        <dsp:cNvSpPr/>
      </dsp:nvSpPr>
      <dsp:spPr>
        <a:xfrm>
          <a:off x="558061" y="-435897"/>
          <a:ext cx="5220580" cy="2960027"/>
        </a:xfrm>
        <a:prstGeom prst="leftRightRibbon">
          <a:avLst/>
        </a:prstGeom>
        <a:solidFill>
          <a:srgbClr val="0070C0"/>
        </a:soli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C59E5B7-AE8A-4C0B-83AC-1FCD45E0D01B}">
      <dsp:nvSpPr>
        <dsp:cNvPr id="0" name=""/>
        <dsp:cNvSpPr/>
      </dsp:nvSpPr>
      <dsp:spPr>
        <a:xfrm>
          <a:off x="1184531" y="365440"/>
          <a:ext cx="1722791" cy="1023233"/>
        </a:xfrm>
        <a:prstGeom prst="rect">
          <a:avLst/>
        </a:prstGeom>
        <a:noFill/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6228" rIns="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Экспериментальная база: организации ООО «Кофе Сервис», </a:t>
          </a:r>
          <a:r>
            <a:rPr lang="ru-RU" sz="1300" b="1" kern="1200" dirty="0" smtClean="0"/>
            <a:t>ООО Сити-</a:t>
          </a:r>
          <a:r>
            <a:rPr lang="ru-RU" sz="1300" b="1" kern="1200" dirty="0" err="1" smtClean="0"/>
            <a:t>лайт</a:t>
          </a:r>
          <a:r>
            <a:rPr lang="ru-RU" sz="1300" b="1" kern="1200" dirty="0" smtClean="0"/>
            <a:t> г. Москва.</a:t>
          </a:r>
          <a:endParaRPr lang="ru-RU" sz="1300" b="1" kern="1200" dirty="0"/>
        </a:p>
      </dsp:txBody>
      <dsp:txXfrm>
        <a:off x="1184531" y="365440"/>
        <a:ext cx="1722791" cy="1023233"/>
      </dsp:txXfrm>
    </dsp:sp>
    <dsp:sp modelId="{9147E41C-654F-417E-839D-49DBE133FF37}">
      <dsp:nvSpPr>
        <dsp:cNvPr id="0" name=""/>
        <dsp:cNvSpPr/>
      </dsp:nvSpPr>
      <dsp:spPr>
        <a:xfrm>
          <a:off x="3168351" y="699557"/>
          <a:ext cx="2036026" cy="1023233"/>
        </a:xfrm>
        <a:prstGeom prst="rect">
          <a:avLst/>
        </a:prstGeom>
        <a:noFill/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6228" rIns="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Выборка: 52 офисных работника из двух компаний, с рабочим стажем в компании 5-10 лет.</a:t>
          </a:r>
          <a:endParaRPr lang="ru-RU" sz="1300" b="1" kern="1200" dirty="0"/>
        </a:p>
      </dsp:txBody>
      <dsp:txXfrm>
        <a:off x="3168351" y="699557"/>
        <a:ext cx="2036026" cy="10232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601DF-1C18-4F22-AF8E-33D8B1C25AD8}">
      <dsp:nvSpPr>
        <dsp:cNvPr id="0" name=""/>
        <dsp:cNvSpPr/>
      </dsp:nvSpPr>
      <dsp:spPr>
        <a:xfrm>
          <a:off x="3689902" y="1436559"/>
          <a:ext cx="1764195" cy="1764195"/>
        </a:xfrm>
        <a:prstGeom prst="ellipse">
          <a:avLst/>
        </a:prstGeom>
        <a:solidFill>
          <a:schemeClr val="accent6">
            <a:shade val="80000"/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B00ADE7-25A5-4666-B69E-15D2B170224B}">
      <dsp:nvSpPr>
        <dsp:cNvPr id="0" name=""/>
        <dsp:cNvSpPr/>
      </dsp:nvSpPr>
      <dsp:spPr>
        <a:xfrm>
          <a:off x="3548766" y="0"/>
          <a:ext cx="2046467" cy="118453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Синдром эмоционального выгорания в психологии рассматривается как специфическое явление, проявляющееся в профессиональной деятельности у лиц без признаков психической патологии. </a:t>
          </a:r>
          <a:endParaRPr lang="ru-RU" sz="1100" b="1" kern="1200" dirty="0"/>
        </a:p>
      </dsp:txBody>
      <dsp:txXfrm>
        <a:off x="3548766" y="0"/>
        <a:ext cx="2046467" cy="1184531"/>
      </dsp:txXfrm>
    </dsp:sp>
    <dsp:sp modelId="{D9BB4369-34D6-4143-BFE0-64C4142373DB}">
      <dsp:nvSpPr>
        <dsp:cNvPr id="0" name=""/>
        <dsp:cNvSpPr/>
      </dsp:nvSpPr>
      <dsp:spPr>
        <a:xfrm>
          <a:off x="4361002" y="1923981"/>
          <a:ext cx="1764195" cy="1764195"/>
        </a:xfrm>
        <a:prstGeom prst="ellipse">
          <a:avLst/>
        </a:prstGeom>
        <a:solidFill>
          <a:schemeClr val="accent6">
            <a:shade val="80000"/>
            <a:alpha val="50000"/>
            <a:hueOff val="23"/>
            <a:satOff val="-140"/>
            <a:lumOff val="1088"/>
            <a:alphaOff val="75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4367978-1B63-477B-92B8-9DEB13442E10}">
      <dsp:nvSpPr>
        <dsp:cNvPr id="0" name=""/>
        <dsp:cNvSpPr/>
      </dsp:nvSpPr>
      <dsp:spPr>
        <a:xfrm>
          <a:off x="6265628" y="1562573"/>
          <a:ext cx="1834763" cy="12853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Условия труда офисных работников характеризуются психоэмоциональными особенностями, которые имеют выраженную модальность: от ситуативной тревожности, беспокойства и даже отчаяния в ситуациях безнадёжности до чувства радости, приподнятого общего уровня настроения.</a:t>
          </a:r>
          <a:endParaRPr lang="ru-RU" sz="1100" b="1" kern="1200" dirty="0"/>
        </a:p>
      </dsp:txBody>
      <dsp:txXfrm>
        <a:off x="6265628" y="1562573"/>
        <a:ext cx="1834763" cy="1285342"/>
      </dsp:txXfrm>
    </dsp:sp>
    <dsp:sp modelId="{51591428-A2E5-4FE2-9A85-3566A7EA47AC}">
      <dsp:nvSpPr>
        <dsp:cNvPr id="0" name=""/>
        <dsp:cNvSpPr/>
      </dsp:nvSpPr>
      <dsp:spPr>
        <a:xfrm>
          <a:off x="4104840" y="2713333"/>
          <a:ext cx="1764195" cy="1764195"/>
        </a:xfrm>
        <a:prstGeom prst="ellipse">
          <a:avLst/>
        </a:prstGeom>
        <a:solidFill>
          <a:schemeClr val="accent6">
            <a:shade val="80000"/>
            <a:alpha val="50000"/>
            <a:hueOff val="47"/>
            <a:satOff val="-279"/>
            <a:lumOff val="2176"/>
            <a:alphaOff val="1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629F826-45B3-4C48-BC6C-6CE69EA5334B}">
      <dsp:nvSpPr>
        <dsp:cNvPr id="0" name=""/>
        <dsp:cNvSpPr/>
      </dsp:nvSpPr>
      <dsp:spPr>
        <a:xfrm>
          <a:off x="5983356" y="3755217"/>
          <a:ext cx="1834763" cy="12853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Основными средствами предупреждения синдрома эмоционального выгорания являются психотехники </a:t>
          </a:r>
          <a:endParaRPr lang="ru-RU" sz="1100" b="1" kern="1200" dirty="0"/>
        </a:p>
      </dsp:txBody>
      <dsp:txXfrm>
        <a:off x="5983356" y="3755217"/>
        <a:ext cx="1834763" cy="1285342"/>
      </dsp:txXfrm>
    </dsp:sp>
    <dsp:sp modelId="{21AD987C-7286-4DF3-AAC1-47E7EEFBBCDF}">
      <dsp:nvSpPr>
        <dsp:cNvPr id="0" name=""/>
        <dsp:cNvSpPr/>
      </dsp:nvSpPr>
      <dsp:spPr>
        <a:xfrm>
          <a:off x="3274963" y="2713333"/>
          <a:ext cx="1764195" cy="1764195"/>
        </a:xfrm>
        <a:prstGeom prst="ellipse">
          <a:avLst/>
        </a:prstGeom>
        <a:solidFill>
          <a:schemeClr val="accent6">
            <a:shade val="80000"/>
            <a:alpha val="50000"/>
            <a:hueOff val="70"/>
            <a:satOff val="-419"/>
            <a:lumOff val="3264"/>
            <a:alphaOff val="225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1658211-019F-4BE1-AF74-F2D52F67570A}">
      <dsp:nvSpPr>
        <dsp:cNvPr id="0" name=""/>
        <dsp:cNvSpPr/>
      </dsp:nvSpPr>
      <dsp:spPr>
        <a:xfrm>
          <a:off x="1325879" y="3755217"/>
          <a:ext cx="1834763" cy="12853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С опорой на результаты теоретического исследования особенностей эмоционального выгорания, анализ исследований по проблеме моделирования, нами была сформулирована структура «дерева целей» исследования эмоционального выгорания</a:t>
          </a:r>
          <a:endParaRPr lang="ru-RU" sz="1100" b="1" kern="1200" dirty="0"/>
        </a:p>
      </dsp:txBody>
      <dsp:txXfrm>
        <a:off x="1325879" y="3755217"/>
        <a:ext cx="1834763" cy="1285342"/>
      </dsp:txXfrm>
    </dsp:sp>
    <dsp:sp modelId="{ACD2C9D7-7B33-475A-9109-7DC1FC7D9357}">
      <dsp:nvSpPr>
        <dsp:cNvPr id="0" name=""/>
        <dsp:cNvSpPr/>
      </dsp:nvSpPr>
      <dsp:spPr>
        <a:xfrm>
          <a:off x="3018801" y="1923981"/>
          <a:ext cx="1764195" cy="1764195"/>
        </a:xfrm>
        <a:prstGeom prst="ellipse">
          <a:avLst/>
        </a:prstGeom>
        <a:solidFill>
          <a:schemeClr val="accent6">
            <a:shade val="80000"/>
            <a:alpha val="50000"/>
            <a:hueOff val="93"/>
            <a:satOff val="-559"/>
            <a:lumOff val="4352"/>
            <a:alphaOff val="3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958F2E6-9FA1-440B-8BF6-F64A2404DBA0}">
      <dsp:nvSpPr>
        <dsp:cNvPr id="0" name=""/>
        <dsp:cNvSpPr/>
      </dsp:nvSpPr>
      <dsp:spPr>
        <a:xfrm>
          <a:off x="1043608" y="1562573"/>
          <a:ext cx="1834763" cy="12853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На основе «дерева целей» нами была разработана модель коррекции и профилактики эмоционального выгорания офисных работников</a:t>
          </a:r>
          <a:endParaRPr lang="ru-RU" sz="1100" b="1" kern="1200" dirty="0"/>
        </a:p>
      </dsp:txBody>
      <dsp:txXfrm>
        <a:off x="1043608" y="1562573"/>
        <a:ext cx="1834763" cy="12853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B086E-A14F-4FAE-BE8E-C353DDC5682A}">
      <dsp:nvSpPr>
        <dsp:cNvPr id="0" name=""/>
        <dsp:cNvSpPr/>
      </dsp:nvSpPr>
      <dsp:spPr>
        <a:xfrm>
          <a:off x="0" y="0"/>
          <a:ext cx="8309992" cy="1231336"/>
        </a:xfrm>
        <a:prstGeom prst="rect">
          <a:avLst/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 w="12700" cap="flat" cmpd="sng" algn="ctr">
          <a:solidFill>
            <a:schemeClr val="accent6"/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/>
            <a:t>Этапы исследования</a:t>
          </a:r>
          <a:endParaRPr lang="ru-RU" sz="4800" b="1" kern="1200" dirty="0"/>
        </a:p>
      </dsp:txBody>
      <dsp:txXfrm>
        <a:off x="0" y="0"/>
        <a:ext cx="8309992" cy="1231336"/>
      </dsp:txXfrm>
    </dsp:sp>
    <dsp:sp modelId="{B2BFBCC0-FDE6-4BFD-921E-9C851BAD1891}">
      <dsp:nvSpPr>
        <dsp:cNvPr id="0" name=""/>
        <dsp:cNvSpPr/>
      </dsp:nvSpPr>
      <dsp:spPr>
        <a:xfrm>
          <a:off x="4057" y="1231336"/>
          <a:ext cx="2767292" cy="2585807"/>
        </a:xfrm>
        <a:prstGeom prst="rect">
          <a:avLst/>
        </a:prstGeom>
        <a:gradFill rotWithShape="1">
          <a:gsLst>
            <a:gs pos="0">
              <a:schemeClr val="accent6">
                <a:tint val="90000"/>
              </a:schemeClr>
            </a:gs>
            <a:gs pos="48000">
              <a:schemeClr val="accent6">
                <a:tint val="54000"/>
                <a:satMod val="140000"/>
              </a:schemeClr>
            </a:gs>
            <a:gs pos="100000">
              <a:schemeClr val="accent6">
                <a:tint val="24000"/>
                <a:satMod val="260000"/>
              </a:schemeClr>
            </a:gs>
          </a:gsLst>
          <a:lin ang="16200000" scaled="1"/>
        </a:gradFill>
        <a:ln w="12700" cap="flat" cmpd="sng" algn="ctr">
          <a:solidFill>
            <a:schemeClr val="accent6"/>
          </a:solidFill>
          <a:prstDash val="solid"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Первый этап – поисково-подготовительный.  Обоснование темы исследования, изучение психологической, психолого-педагогической литературы, её обобщение и теоретический анализ. Постановка целей, задач, определение объекта и предмета исследования, формирование гипотезы исследования, отбор соответствующих методов и методик исследования.</a:t>
          </a:r>
          <a:endParaRPr lang="ru-RU" sz="1400" b="1" kern="1200" dirty="0"/>
        </a:p>
      </dsp:txBody>
      <dsp:txXfrm>
        <a:off x="4057" y="1231336"/>
        <a:ext cx="2767292" cy="2585807"/>
      </dsp:txXfrm>
    </dsp:sp>
    <dsp:sp modelId="{39B660DF-43C1-4294-A75E-B1A7A58A9411}">
      <dsp:nvSpPr>
        <dsp:cNvPr id="0" name=""/>
        <dsp:cNvSpPr/>
      </dsp:nvSpPr>
      <dsp:spPr>
        <a:xfrm>
          <a:off x="2771349" y="1231336"/>
          <a:ext cx="2767292" cy="2585807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Второй этап – опытно-экспериментальный. Формирование выборки исследования. Проведение констатирующего исследования, качественная и количественная обработка результатов исследования, с целью выявления уровня эмоционально выгорания офисных работников.</a:t>
          </a:r>
          <a:endParaRPr lang="ru-RU" sz="1200" b="1" kern="1200" dirty="0"/>
        </a:p>
      </dsp:txBody>
      <dsp:txXfrm>
        <a:off x="2771349" y="1231336"/>
        <a:ext cx="2767292" cy="2585807"/>
      </dsp:txXfrm>
    </dsp:sp>
    <dsp:sp modelId="{3365DE4E-999A-4D97-809C-129DD4AC7EF8}">
      <dsp:nvSpPr>
        <dsp:cNvPr id="0" name=""/>
        <dsp:cNvSpPr/>
      </dsp:nvSpPr>
      <dsp:spPr>
        <a:xfrm>
          <a:off x="5538642" y="1231336"/>
          <a:ext cx="2767292" cy="2585807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Третий этап – контрольно- формирующее исследование, в форме разработки и реализации модели профилактики и коррекции эмоционального выгорания; проведен анализ результатов формирующего исследования; оценка эффективности реализованной программы, разработка рекомендаций и технологической карты внедрения программы профилактики и коррекции эмоционального выгорания.</a:t>
          </a:r>
          <a:endParaRPr lang="ru-RU" sz="1200" b="1" kern="1200" dirty="0"/>
        </a:p>
      </dsp:txBody>
      <dsp:txXfrm>
        <a:off x="5538642" y="1231336"/>
        <a:ext cx="2767292" cy="2585807"/>
      </dsp:txXfrm>
    </dsp:sp>
    <dsp:sp modelId="{4F1B9868-96D8-4E8E-B11E-EA51E9A29C88}">
      <dsp:nvSpPr>
        <dsp:cNvPr id="0" name=""/>
        <dsp:cNvSpPr/>
      </dsp:nvSpPr>
      <dsp:spPr>
        <a:xfrm>
          <a:off x="0" y="3817144"/>
          <a:ext cx="8309992" cy="287311"/>
        </a:xfrm>
        <a:prstGeom prst="rect">
          <a:avLst/>
        </a:prstGeom>
        <a:gradFill rotWithShape="1">
          <a:gsLst>
            <a:gs pos="0">
              <a:schemeClr val="accent6"/>
            </a:gs>
            <a:gs pos="100000">
              <a:schemeClr val="accent6">
                <a:shade val="48000"/>
                <a:satMod val="180000"/>
                <a:lumMod val="94000"/>
              </a:schemeClr>
            </a:gs>
            <a:gs pos="100000">
              <a:schemeClr val="accent6">
                <a:shade val="48000"/>
                <a:satMod val="180000"/>
                <a:lumMod val="94000"/>
              </a:schemeClr>
            </a:gs>
          </a:gsLst>
          <a:lin ang="4140000" scaled="1"/>
        </a:gradFill>
        <a:ln w="12700" cap="flat" cmpd="sng" algn="ctr">
          <a:solidFill>
            <a:schemeClr val="accent6"/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9E55D-D801-4DAF-8E08-555504BF3D84}">
      <dsp:nvSpPr>
        <dsp:cNvPr id="0" name=""/>
        <dsp:cNvSpPr/>
      </dsp:nvSpPr>
      <dsp:spPr>
        <a:xfrm rot="16200000">
          <a:off x="-1260624" y="1264228"/>
          <a:ext cx="5995248" cy="3466791"/>
        </a:xfrm>
        <a:prstGeom prst="flowChartManualOperation">
          <a:avLst/>
        </a:prstGeom>
        <a:solidFill>
          <a:srgbClr val="0070C0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501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Для исследования эффективности программы нами был осуществлен анализ особенностей эмоционального выгорания у офисных работников, которые в своей профессиональной деятельности взаимодействуют с людьми, до и после осуществления программы. </a:t>
          </a:r>
          <a:endParaRPr lang="ru-RU" sz="1800" b="1" kern="1200" dirty="0"/>
        </a:p>
      </dsp:txBody>
      <dsp:txXfrm rot="5400000">
        <a:off x="3604" y="1199050"/>
        <a:ext cx="3466791" cy="3597148"/>
      </dsp:txXfrm>
    </dsp:sp>
    <dsp:sp modelId="{C947B77D-9504-4B44-AF7C-F46EE5C76311}">
      <dsp:nvSpPr>
        <dsp:cNvPr id="0" name=""/>
        <dsp:cNvSpPr/>
      </dsp:nvSpPr>
      <dsp:spPr>
        <a:xfrm rot="16200000">
          <a:off x="2466176" y="1264228"/>
          <a:ext cx="5995248" cy="3466791"/>
        </a:xfrm>
        <a:prstGeom prst="flowChartManualOperation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501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 целью сопоставления показателей, при проведении исследования в двух различных условиях, позволяя выделить направленность и выраженность изменений, с определением, является ли сдвиг показателей в определенном направлении более интенсивным, в сравнении с другим был применен Т - критерий </a:t>
          </a:r>
          <a:r>
            <a:rPr lang="ru-RU" sz="1800" b="1" kern="1200" dirty="0" err="1" smtClean="0"/>
            <a:t>Уилкоксона</a:t>
          </a:r>
          <a:endParaRPr lang="ru-RU" sz="1800" b="1" kern="1200" dirty="0"/>
        </a:p>
      </dsp:txBody>
      <dsp:txXfrm rot="5400000">
        <a:off x="3730404" y="1199050"/>
        <a:ext cx="3466791" cy="3597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07711083"/>
      </p:ext>
    </p:extLst>
  </p:cSld>
  <p:clrMapOvr>
    <a:masterClrMapping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07512887"/>
      </p:ext>
    </p:extLst>
  </p:cSld>
  <p:clrMapOvr>
    <a:masterClrMapping/>
  </p:clrMapOvr>
  <p:transition spd="slow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81263096"/>
      </p:ext>
    </p:extLst>
  </p:cSld>
  <p:clrMapOvr>
    <a:masterClrMapping/>
  </p:clrMapOvr>
  <p:transition spd="slow"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2729457"/>
      </p:ext>
    </p:extLst>
  </p:cSld>
  <p:clrMapOvr>
    <a:masterClrMapping/>
  </p:clrMapOvr>
  <p:transition spd="slow">
    <p:check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6787699"/>
      </p:ext>
    </p:extLst>
  </p:cSld>
  <p:clrMapOvr>
    <a:masterClrMapping/>
  </p:clrMapOvr>
  <p:transition spd="slow">
    <p:check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369464859"/>
      </p:ext>
    </p:extLst>
  </p:cSld>
  <p:clrMapOvr>
    <a:masterClrMapping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46141032"/>
      </p:ext>
    </p:extLst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4255274"/>
      </p:ext>
    </p:extLst>
  </p:cSld>
  <p:clrMapOvr>
    <a:masterClrMapping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62042502"/>
      </p:ext>
    </p:extLst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39357560"/>
      </p:ext>
    </p:extLst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81462417"/>
      </p:ext>
    </p:extLst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24969946"/>
      </p:ext>
    </p:extLst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710784"/>
      </p:ext>
    </p:extLst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094005"/>
      </p:ext>
    </p:extLst>
  </p:cSld>
  <p:clrMapOvr>
    <a:masterClrMapping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90" r:id="rId10"/>
    <p:sldLayoutId id="2147483691" r:id="rId11"/>
  </p:sldLayoutIdLst>
  <p:transition spd="slow">
    <p:checker/>
  </p:transition>
  <p:txStyles>
    <p:titleStyle>
      <a:lvl1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white rectangle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ransition spd="slow">
    <p:checker/>
  </p:transition>
  <p:txStyles>
    <p:titleStyle>
      <a:lvl1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algn="l" defTabSz="912813" rtl="0" fontAlgn="base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99592" y="2636912"/>
            <a:ext cx="7681913" cy="1523495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2800" b="1" dirty="0" smtClean="0">
                <a:effectLst/>
              </a:rPr>
              <a:t>ВЫПУСКНАЯ КВАЛИФИКАЦИОННАЯ РАБОТА</a:t>
            </a:r>
            <a:r>
              <a:rPr lang="ru-RU" sz="2800" dirty="0" smtClean="0">
                <a:effectLst/>
              </a:rPr>
              <a:t/>
            </a:r>
            <a:br>
              <a:rPr lang="ru-RU" sz="2800" dirty="0" smtClean="0">
                <a:effectLst/>
              </a:rPr>
            </a:br>
            <a:r>
              <a:rPr lang="ru-RU" sz="2800" dirty="0" smtClean="0">
                <a:effectLst/>
              </a:rPr>
              <a:t> </a:t>
            </a:r>
            <a:br>
              <a:rPr lang="ru-RU" sz="2800" dirty="0" smtClean="0">
                <a:effectLst/>
              </a:rPr>
            </a:br>
            <a:r>
              <a:rPr lang="ru-RU" sz="2400" dirty="0" smtClean="0">
                <a:effectLst/>
              </a:rPr>
              <a:t>на тему: </a:t>
            </a:r>
            <a:r>
              <a:rPr lang="ru-RU" sz="2400" dirty="0" smtClean="0">
                <a:effectLst/>
              </a:rPr>
              <a:t>«</a:t>
            </a:r>
            <a:r>
              <a:rPr lang="ru-RU" sz="2400" b="1" dirty="0" err="1" smtClean="0">
                <a:effectLst/>
              </a:rPr>
              <a:t>Психопрофилактика</a:t>
            </a:r>
            <a:r>
              <a:rPr lang="ru-RU" sz="2400" b="1" dirty="0" smtClean="0">
                <a:effectLst/>
              </a:rPr>
              <a:t> синдрома эмоционального выгорания</a:t>
            </a:r>
            <a:r>
              <a:rPr lang="ru-RU" sz="2800" dirty="0" smtClean="0">
                <a:effectLst/>
              </a:rPr>
              <a:t>»</a:t>
            </a:r>
            <a:r>
              <a:rPr lang="ru-RU" sz="2800" dirty="0" smtClean="0">
                <a:effectLst/>
              </a:rPr>
              <a:t/>
            </a:r>
            <a:br>
              <a:rPr lang="ru-RU" sz="2800" dirty="0" smtClean="0">
                <a:effectLst/>
              </a:rPr>
            </a:br>
            <a:endParaRPr lang="ru-RU" sz="2800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5360442"/>
            <a:ext cx="4572000" cy="461665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Выполнила</a:t>
            </a:r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: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Научный руководитель </a:t>
            </a:r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: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69368" y="260648"/>
            <a:ext cx="6048672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МИНИСТЕРСТВО ОБРАЗОВАНИЯИ НАУКИ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Автономная некоммерческая организация высшего образования «Московский информационно- технологический университет- Московский архитектурно строительный институт»</a:t>
            </a:r>
            <a:endParaRPr lang="ru-RU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6984" y="6519827"/>
            <a:ext cx="4572000" cy="276999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Г.москва</a:t>
            </a:r>
            <a:r>
              <a:rPr lang="ru-RU" sz="1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, 2020г</a:t>
            </a:r>
            <a:r>
              <a:rPr lang="ru-RU" sz="1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52520" cy="2326791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2800" b="1">
                <a:effectLst/>
              </a:rPr>
              <a:t>ГЛАВА 1. ТЕОРЕТИЧЕСКИЕ ПРЕДПОСЫЛКИ ИССЛЕДОВАНИЯ ПСИХОЛОГО-ПЕДАГОГИЧЕСКОЙ КОРРЕКЦИИ И ПРОФИЛАКТИКИ ЭМОЦИОНАЛЬНОГО ВЫГОРАНИЯ ОФИСНЫХ РАБОТНИКОВ</a:t>
            </a:r>
            <a:br>
              <a:rPr lang="ru-RU" sz="2800" b="1">
                <a:effectLst/>
              </a:rPr>
            </a:br>
            <a:r>
              <a:rPr lang="ru-RU" sz="2800" b="1">
                <a:effectLst/>
              </a:rPr>
              <a:t/>
            </a:r>
            <a:br>
              <a:rPr lang="ru-RU" sz="2800" b="1">
                <a:effectLst/>
              </a:rPr>
            </a:br>
            <a:endParaRPr lang="ru-RU" sz="2800" b="1"/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628800"/>
          <a:ext cx="91440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2215991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200" b="1">
                <a:effectLst/>
              </a:rPr>
              <a:t>ГЛАВА 2. ЭМПИРИЧЕСКОЕ ИССЛЕДОВАНИЕ ЭМОЦИОНАЛЬНОГО ВЫГОРАНИЯ ОФИСНЫХ РАБОТНИКОВ</a:t>
            </a:r>
            <a:br>
              <a:rPr lang="ru-RU" sz="3200" b="1">
                <a:effectLst/>
              </a:rPr>
            </a:br>
            <a:r>
              <a:rPr lang="ru-RU" sz="3200" b="1">
                <a:effectLst/>
              </a:rPr>
              <a:t/>
            </a:r>
            <a:br>
              <a:rPr lang="ru-RU" sz="3200" b="1">
                <a:effectLst/>
              </a:rPr>
            </a:br>
            <a:endParaRPr lang="ru-RU" sz="320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196744"/>
              </p:ext>
            </p:extLst>
          </p:nvPr>
        </p:nvGraphicFramePr>
        <p:xfrm>
          <a:off x="467544" y="1556792"/>
          <a:ext cx="83099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6" name="Прямоугольник 4"/>
          <p:cNvSpPr>
            <a:spLocks noChangeArrowheads="1"/>
          </p:cNvSpPr>
          <p:nvPr/>
        </p:nvSpPr>
        <p:spPr bwMode="auto">
          <a:xfrm>
            <a:off x="457200" y="5929313"/>
            <a:ext cx="84963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400" b="1" dirty="0"/>
              <a:t>Для сравнения показателей исследования, с целью выделения значимых различий, были использованы методы математико-статистической обработки данных: </a:t>
            </a:r>
            <a:r>
              <a:rPr lang="en-US" altLang="ru-RU" sz="1400" b="1" dirty="0"/>
              <a:t>U</a:t>
            </a:r>
            <a:r>
              <a:rPr lang="ru-RU" altLang="ru-RU" sz="1400" b="1" dirty="0"/>
              <a:t>-критерий Манна-Уитни, Т-критерий </a:t>
            </a:r>
            <a:r>
              <a:rPr lang="ru-RU" altLang="ru-RU" sz="1400" b="1" dirty="0" err="1"/>
              <a:t>Уилкоксона</a:t>
            </a:r>
            <a:r>
              <a:rPr lang="ru-RU" altLang="ru-RU" sz="1400" b="1" dirty="0"/>
              <a:t>, представленные в пакете </a:t>
            </a:r>
            <a:r>
              <a:rPr lang="en-US" altLang="ru-RU" sz="1400" b="1" dirty="0"/>
              <a:t>SPSS </a:t>
            </a:r>
            <a:r>
              <a:rPr lang="ru-RU" altLang="ru-RU" sz="1400" b="1" dirty="0" smtClean="0"/>
              <a:t>23версия </a:t>
            </a:r>
            <a:r>
              <a:rPr lang="ru-RU" altLang="ru-RU" sz="1400" b="1" dirty="0"/>
              <a:t>– компьютерной программы для статистической обработки данных экспериментальных исследований.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692696"/>
            <a:ext cx="8382000" cy="6303264"/>
          </a:xfrm>
        </p:spPr>
        <p:txBody>
          <a:bodyPr/>
          <a:lstStyle/>
          <a:p>
            <a:pPr algn="ctr"/>
            <a:r>
              <a:rPr lang="ru-RU" dirty="0" smtClean="0"/>
              <a:t>В </a:t>
            </a:r>
            <a:r>
              <a:rPr lang="ru-RU" dirty="0"/>
              <a:t>ходе исследования особенностей симптома эмоционального выгорания </a:t>
            </a:r>
            <a:r>
              <a:rPr lang="ru-RU" dirty="0" smtClean="0"/>
              <a:t>на констатирующем этапе было </a:t>
            </a:r>
            <a:r>
              <a:rPr lang="ru-RU" dirty="0"/>
              <a:t>выявлено, что между офисными работниками, деятельность которых связана с взаимодействием с людьми, офисными работниками, деятельность которых не связана с взаимодействием с людьми, имеются различия в выраженности проявлений синдрома эмоционального выгорания, симптомы и признаки которого у них выражены на более высоком уровне и требуют коррекции.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0188"/>
            <a:ext cx="9144000" cy="775597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2800" b="1" dirty="0" smtClean="0">
                <a:effectLst/>
              </a:rPr>
              <a:t>ПРОГРАММА </a:t>
            </a:r>
            <a:r>
              <a:rPr lang="ru-RU" sz="2800" b="1" dirty="0">
                <a:effectLst/>
              </a:rPr>
              <a:t>КОРРЕКЦИИ И ПРОФИЛАКТИКИ ЭМОЦИОНАЛЬНОГО ВЫГОРАНИЯ ОФИСНЫХ РАБОТНИКОВ</a:t>
            </a:r>
            <a:endParaRPr lang="ru-RU" sz="2800" b="1" dirty="0"/>
          </a:p>
        </p:txBody>
      </p:sp>
      <p:sp>
        <p:nvSpPr>
          <p:cNvPr id="31747" name="Объект 2"/>
          <p:cNvSpPr>
            <a:spLocks noGrp="1"/>
          </p:cNvSpPr>
          <p:nvPr>
            <p:ph idx="1"/>
          </p:nvPr>
        </p:nvSpPr>
        <p:spPr>
          <a:xfrm>
            <a:off x="0" y="1557338"/>
            <a:ext cx="8777288" cy="5719762"/>
          </a:xfrm>
        </p:spPr>
        <p:txBody>
          <a:bodyPr/>
          <a:lstStyle/>
          <a:p>
            <a:pPr algn="ctr"/>
            <a:r>
              <a:rPr lang="ru-RU" altLang="ru-RU" sz="2100" b="1" dirty="0" smtClean="0"/>
              <a:t>Целью опытно- контрольного этапа стала реализация программы психолого-педагогической коррекции и профилактики эмоционального выгорания офисных работников. </a:t>
            </a:r>
          </a:p>
          <a:p>
            <a:pPr algn="ctr"/>
            <a:r>
              <a:rPr lang="ru-RU" altLang="ru-RU" sz="2100" b="1" dirty="0" smtClean="0"/>
              <a:t>Составляя программу профилактики и коррекции синдрома эмоционального выгорания офисных работников, основной целью мы ставили снижение стресса, предполагая работу на трёх уровнях: индивидуальный уровень, предполагающий выработку адаптивных форм поведения сотрудника; межличностный уровень, предполагающий оптимизацию взаимоотношений с коллегами, клиентами, членами семьи; организационный уровень, включающий в себя вопросы оптимизации обстановки на работе, улучшение условий труда и т.п.</a:t>
            </a:r>
          </a:p>
          <a:p>
            <a:pPr algn="ctr"/>
            <a:r>
              <a:rPr lang="ru-RU" altLang="ru-RU" sz="2100" b="1" dirty="0" smtClean="0"/>
              <a:t>Основное внимание уделялось мероприятиям, осуществляемым на индивидуальном (личностном) уровне. В рамках таких мероприятий решались как коррекционно-обучающие, так и непосредственно лечебные задачи. Вмешательство на индивидуальном уровне включало в себя: режимные мероприятия; психотерапевтическую коррекцию.</a:t>
            </a:r>
          </a:p>
          <a:p>
            <a:pPr algn="ctr"/>
            <a:endParaRPr lang="ru-RU" altLang="ru-RU" sz="2100" b="1" dirty="0" smtClean="0"/>
          </a:p>
        </p:txBody>
      </p:sp>
    </p:spTree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3"/>
          <p:cNvSpPr>
            <a:spLocks noChangeArrowheads="1"/>
          </p:cNvSpPr>
          <p:nvPr/>
        </p:nvSpPr>
        <p:spPr bwMode="auto">
          <a:xfrm>
            <a:off x="0" y="674688"/>
            <a:ext cx="88201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ru-RU" altLang="ru-RU" b="1"/>
          </a:p>
          <a:p>
            <a:pPr algn="ctr"/>
            <a:endParaRPr lang="ru-RU" altLang="ru-RU" b="1"/>
          </a:p>
          <a:p>
            <a:pPr algn="ctr"/>
            <a:endParaRPr lang="ru-RU" altLang="ru-RU" b="1"/>
          </a:p>
        </p:txBody>
      </p:sp>
      <p:graphicFrame>
        <p:nvGraphicFramePr>
          <p:cNvPr id="5" name="Схема 4"/>
          <p:cNvGraphicFramePr/>
          <p:nvPr/>
        </p:nvGraphicFramePr>
        <p:xfrm>
          <a:off x="1187624" y="674112"/>
          <a:ext cx="7200800" cy="5995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4363" fontAlgn="auto"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81000" y="404664"/>
          <a:ext cx="836746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431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200" b="1"/>
              <a:t>Выводы:</a:t>
            </a:r>
          </a:p>
        </p:txBody>
      </p:sp>
      <p:sp>
        <p:nvSpPr>
          <p:cNvPr id="34819" name="Объект 2"/>
          <p:cNvSpPr>
            <a:spLocks noGrp="1"/>
          </p:cNvSpPr>
          <p:nvPr>
            <p:ph idx="1"/>
          </p:nvPr>
        </p:nvSpPr>
        <p:spPr>
          <a:xfrm>
            <a:off x="395288" y="908050"/>
            <a:ext cx="8353425" cy="5649495"/>
          </a:xfrm>
        </p:spPr>
        <p:txBody>
          <a:bodyPr/>
          <a:lstStyle/>
          <a:p>
            <a:pPr marL="0" indent="108585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 smtClean="0"/>
              <a:t>В </a:t>
            </a:r>
            <a:r>
              <a:rPr lang="ru-RU" sz="1600" b="1" dirty="0"/>
              <a:t>ходе опытно-экспериментального исследования психолого-педагогической коррекции и профилактики эмоционального выгорания было доказано, что уровень эмоционального выгорания офисных работников меняется, при разработке и реализации модели профилактики и коррекции, что подтверждает гипотезу исследования. </a:t>
            </a:r>
          </a:p>
          <a:p>
            <a:pPr marL="0" indent="108585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/>
              <a:t>Разработанная и апробированная в рамках данного исследования программа психолого-педагогической коррекции и профилактики эмоционального выгорания офисных работников, по результатам формирующего исследования показала свою эффективность.</a:t>
            </a:r>
          </a:p>
          <a:p>
            <a:pPr marL="0" indent="108585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/>
              <a:t>Разработанная модель психолого-педагогической коррекции и профилактики эмоционального выгорания офисных работников, характеризующаяся целостностью, согласованностью и взаимосвязанностью составляющих ее блоков: теоретического, диагностического, формирующего и аналитического, оказала влияние на уровень эмоционального выгорания офисных работников, способствуя его снижению.</a:t>
            </a:r>
          </a:p>
          <a:p>
            <a:pPr marL="0" indent="1085850" algn="just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/>
              <a:t>Таким образом, теоретическая гипотеза получила подтверждение в ходе опытно-экспериментального исследования, цель исследования достигнута, поставленные задачи решены.</a:t>
            </a:r>
          </a:p>
        </p:txBody>
      </p:sp>
    </p:spTree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382000" cy="6093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4400" b="1"/>
              <a:t>Спасибо за внимание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985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600" b="1"/>
              <a:t>Актуальность 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382000" cy="6660285"/>
          </a:xfrm>
        </p:spPr>
        <p:txBody>
          <a:bodyPr rtlCol="0"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2000" b="1" dirty="0"/>
              <a:t>Проблема эмоционального выгорания и профессиональных деформаций созвучна проблемам современного изменчивого и динамичного бытия человека, как никогда апеллирующего к человеческому фактору, экзистенциальным ценностям, глубинным проявлениям личности, задающим целостную картину мира.</a:t>
            </a:r>
          </a:p>
          <a:p>
            <a:pPr algn="ctr" defTabSz="914363" fontAlgn="auto">
              <a:spcAft>
                <a:spcPts val="0"/>
              </a:spcAft>
              <a:defRPr/>
            </a:pPr>
            <a:r>
              <a:rPr lang="ru-RU" sz="2000" b="1" dirty="0"/>
              <a:t>Одни исследователи считают, что главными в процессе синдрома эмоционального выгорания являются личностные критерии, другие находят причины, связанные с воздействием профессиональной среды, что отражается и в специфике общего методологического подхода к взаимоотношению личности и профессии. Известно, что синдром профессионального выгорания возникает под влиянием множества внешних и внутренних факторов (В.В. Бойко, 1996, Н.Е. Водопьянова, 1997, А.К. Маркова, 1996, К. </a:t>
            </a:r>
            <a:r>
              <a:rPr lang="ru-RU" sz="2000" b="1" dirty="0" err="1"/>
              <a:t>Маслач</a:t>
            </a:r>
            <a:r>
              <a:rPr lang="ru-RU" sz="2000" b="1" dirty="0"/>
              <a:t>, 1983, В.Е. Орёл, 2001 и др.), поэтому важно выявить эти факторы, что, в свою очередь, поможет в разработке программы профилактики синдрома эмоционального выгорания офисных работников</a:t>
            </a:r>
            <a:r>
              <a:rPr lang="ru-RU" sz="2000" b="1" dirty="0" smtClean="0"/>
              <a:t>. </a:t>
            </a:r>
            <a:r>
              <a:rPr lang="ru-RU" sz="2000" b="1" dirty="0"/>
              <a:t>Также для разработки программы профилактики важно изучать личностные факторы, способствующие и препятствующие возникновению СЭВ (Бойко В.В., 2004; Водопьянова Н.Е., </a:t>
            </a:r>
            <a:r>
              <a:rPr lang="ru-RU" sz="2000" b="1" dirty="0" err="1"/>
              <a:t>Старченкова</a:t>
            </a:r>
            <a:r>
              <a:rPr lang="ru-RU" sz="2000" b="1" dirty="0"/>
              <a:t> Е.С., 2008; Юрьева Л.Н., 2008; Орел В.Е., 2005, 2008 и др.), в настоящее время этот вопрос всё ещё остается малоизученным, что обусловило актуальность нашего исследования.</a:t>
            </a:r>
          </a:p>
          <a:p>
            <a:pPr marL="0" indent="0" algn="ctr" defTabSz="914363" fontAlgn="auto">
              <a:spcAft>
                <a:spcPts val="0"/>
              </a:spcAft>
              <a:buFontTx/>
              <a:buNone/>
              <a:defRPr/>
            </a:pPr>
            <a:endParaRPr lang="ru-RU" sz="2000" b="1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382000" cy="4985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600" b="1">
                <a:effectLst/>
              </a:rPr>
              <a:t>Степень разработанности проблемы: </a:t>
            </a:r>
            <a:endParaRPr lang="ru-RU" sz="3600"/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395288" y="1700213"/>
            <a:ext cx="8497887" cy="4727575"/>
          </a:xfrm>
        </p:spPr>
        <p:txBody>
          <a:bodyPr/>
          <a:lstStyle/>
          <a:p>
            <a:pPr algn="ctr"/>
            <a:r>
              <a:rPr lang="ru-RU" altLang="ru-RU" sz="2400" b="1" dirty="0" smtClean="0"/>
              <a:t>В отечественной и зарубежной психологии существует большое количество исследований, посвященных понятию эмоционального выгорания. Данной проблемой занимались такие авторы как </a:t>
            </a:r>
            <a:r>
              <a:rPr lang="ru-RU" altLang="ru-RU" sz="2400" b="1" dirty="0" err="1" smtClean="0"/>
              <a:t>Селье</a:t>
            </a:r>
            <a:r>
              <a:rPr lang="ru-RU" altLang="ru-RU" sz="2400" b="1" dirty="0" smtClean="0"/>
              <a:t> Г., Березин Ф.Б., Бойко В.В., </a:t>
            </a:r>
            <a:r>
              <a:rPr lang="ru-RU" altLang="ru-RU" sz="2400" b="1" dirty="0" err="1" smtClean="0"/>
              <a:t>Вилюнас</a:t>
            </a:r>
            <a:r>
              <a:rPr lang="ru-RU" altLang="ru-RU" sz="2400" b="1" dirty="0" smtClean="0"/>
              <a:t> В.К., Водопьянова Н.Е., Кокс Т., Орел В.Е. и многие другие.</a:t>
            </a:r>
          </a:p>
          <a:p>
            <a:pPr algn="ctr"/>
            <a:r>
              <a:rPr lang="ru-RU" altLang="ru-RU" sz="2400" b="1" dirty="0" smtClean="0"/>
              <a:t>Актуальной проблемой является изучение особенностей проявления профессионального стресса офисных работников. В этом направлении можно выделить работы следующих ученых: Р.М. </a:t>
            </a:r>
            <a:r>
              <a:rPr lang="ru-RU" altLang="ru-RU" sz="2400" b="1" dirty="0" err="1" smtClean="0"/>
              <a:t>Айсина</a:t>
            </a:r>
            <a:r>
              <a:rPr lang="ru-RU" altLang="ru-RU" sz="2400" b="1" dirty="0" smtClean="0"/>
              <a:t>, Н.Е. Водопьянова, М.А. Гордеева, Т.И. </a:t>
            </a:r>
            <a:r>
              <a:rPr lang="ru-RU" altLang="ru-RU" sz="2400" b="1" dirty="0" err="1" smtClean="0"/>
              <a:t>Ронгинский</a:t>
            </a:r>
            <a:r>
              <a:rPr lang="ru-RU" altLang="ru-RU" sz="2400" b="1" dirty="0" smtClean="0"/>
              <a:t>, Л. Чутко и др. Однако проблема особенностей эмоционального выгорания офисных работников является недостаточно изученной, и требует дальнейшего рассмотрения.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251473"/>
              </p:ext>
            </p:extLst>
          </p:nvPr>
        </p:nvGraphicFramePr>
        <p:xfrm>
          <a:off x="251520" y="980728"/>
          <a:ext cx="6408712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589036"/>
              </p:ext>
            </p:extLst>
          </p:nvPr>
        </p:nvGraphicFramePr>
        <p:xfrm>
          <a:off x="2195736" y="3212976"/>
          <a:ext cx="6768752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82000" cy="4985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600" b="1"/>
              <a:t>Гипотеза исследования: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894593"/>
              </p:ext>
            </p:extLst>
          </p:nvPr>
        </p:nvGraphicFramePr>
        <p:xfrm>
          <a:off x="395536" y="836712"/>
          <a:ext cx="8382000" cy="5805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03084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886397"/>
          </a:xfrm>
        </p:spPr>
        <p:txBody>
          <a:bodyPr/>
          <a:lstStyle/>
          <a:p>
            <a:pPr defTabSz="914363" fontAlgn="auto">
              <a:spcAft>
                <a:spcPts val="0"/>
              </a:spcAft>
              <a:defRPr/>
            </a:pPr>
            <a:r>
              <a:rPr lang="ru-RU" sz="3200" b="1">
                <a:effectLst/>
              </a:rPr>
              <a:t>Методы исследования </a:t>
            </a:r>
            <a:br>
              <a:rPr lang="ru-RU" sz="3200" b="1">
                <a:effectLst/>
              </a:rPr>
            </a:br>
            <a:endParaRPr lang="ru-RU" sz="3200" b="1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0" y="1196752"/>
          <a:ext cx="9144000" cy="5472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4"/>
          <p:cNvSpPr>
            <a:spLocks noGrp="1"/>
          </p:cNvSpPr>
          <p:nvPr>
            <p:ph idx="1"/>
          </p:nvPr>
        </p:nvSpPr>
        <p:spPr>
          <a:xfrm>
            <a:off x="250825" y="1484313"/>
            <a:ext cx="8382000" cy="892552"/>
          </a:xfrm>
        </p:spPr>
        <p:txBody>
          <a:bodyPr/>
          <a:lstStyle/>
          <a:p>
            <a:r>
              <a:rPr lang="ru-RU" altLang="ru-RU" sz="2000" b="1" dirty="0" smtClean="0"/>
              <a:t>- Методика «Диагностики эмоционального выгорания» (Бойко В.В.)</a:t>
            </a:r>
          </a:p>
          <a:p>
            <a:r>
              <a:rPr lang="ru-RU" altLang="ru-RU" sz="2000" b="1" dirty="0" smtClean="0"/>
              <a:t>- Опросник профессионального выгорания </a:t>
            </a:r>
            <a:r>
              <a:rPr lang="en-US" altLang="ru-RU" sz="2000" b="1" dirty="0" smtClean="0"/>
              <a:t>MBI </a:t>
            </a:r>
            <a:r>
              <a:rPr lang="ru-RU" altLang="ru-RU" sz="2000" b="1" u="sng" dirty="0" smtClean="0"/>
              <a:t>(</a:t>
            </a:r>
            <a:r>
              <a:rPr lang="ru-RU" altLang="ru-RU" sz="2000" b="1" dirty="0" smtClean="0"/>
              <a:t>К. </a:t>
            </a:r>
            <a:r>
              <a:rPr lang="ru-RU" altLang="ru-RU" sz="2000" b="1" dirty="0" err="1" smtClean="0"/>
              <a:t>Маслач</a:t>
            </a:r>
            <a:r>
              <a:rPr lang="ru-RU" altLang="ru-RU" sz="2000" b="1" dirty="0" smtClean="0"/>
              <a:t> и С. Джексон, в адаптации   Н.Е. Водопьяновой</a:t>
            </a:r>
            <a:r>
              <a:rPr lang="ru-RU" altLang="ru-RU" sz="2000" b="1" dirty="0" smtClean="0"/>
              <a:t>).</a:t>
            </a:r>
            <a:endParaRPr lang="ru-RU" altLang="ru-RU" sz="2000" b="1" dirty="0" smtClean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382000" cy="886397"/>
          </a:xfrm>
        </p:spPr>
        <p:txBody>
          <a:bodyPr/>
          <a:lstStyle/>
          <a:p>
            <a:pPr defTabSz="914363" fontAlgn="auto">
              <a:spcAft>
                <a:spcPts val="0"/>
              </a:spcAft>
              <a:defRPr/>
            </a:pPr>
            <a:r>
              <a:rPr lang="ru-RU" sz="3200" b="1">
                <a:effectLst/>
              </a:rPr>
              <a:t>Методики исследования </a:t>
            </a:r>
            <a:br>
              <a:rPr lang="ru-RU" sz="3200" b="1">
                <a:effectLst/>
              </a:rPr>
            </a:br>
            <a:endParaRPr lang="ru-RU" sz="3200" b="1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242084"/>
              </p:ext>
            </p:extLst>
          </p:nvPr>
        </p:nvGraphicFramePr>
        <p:xfrm>
          <a:off x="2555776" y="4077072"/>
          <a:ext cx="6336704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98598"/>
          </a:xfrm>
        </p:spPr>
        <p:txBody>
          <a:bodyPr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3600" b="1" dirty="0" smtClean="0"/>
              <a:t>Теоретико- методологическая </a:t>
            </a:r>
            <a:r>
              <a:rPr lang="ru-RU" sz="3600" b="1" dirty="0"/>
              <a:t>значимость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896938"/>
            <a:ext cx="8382000" cy="2278062"/>
          </a:xfrm>
        </p:spPr>
        <p:txBody>
          <a:bodyPr rtlCol="0"/>
          <a:lstStyle/>
          <a:p>
            <a:pPr algn="ctr" defTabSz="914363" fontAlgn="auto">
              <a:spcAft>
                <a:spcPts val="0"/>
              </a:spcAft>
              <a:defRPr/>
            </a:pPr>
            <a:r>
              <a:rPr lang="ru-RU" sz="2000" b="1" dirty="0"/>
              <a:t>определяется тем, что в работе обобщена и систематизирована информация о феномене эмоционального выгорания, факторах его возникновения и частоте его проявления у офисных работников. Проведённый теоретический анализ подходов к изучению эмоционального выгорания позволяет расширить представление о сущности и причинах возникновения эмоционального выгорания среди офисных    работников.</a:t>
            </a:r>
          </a:p>
          <a:p>
            <a:pPr marL="0" indent="0" algn="ctr" defTabSz="914363" fontAlgn="auto">
              <a:spcAft>
                <a:spcPts val="0"/>
              </a:spcAft>
              <a:buFontTx/>
              <a:buNone/>
              <a:defRPr/>
            </a:pPr>
            <a:endParaRPr lang="ru-RU" sz="20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3400" y="2924944"/>
            <a:ext cx="8382000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ru-RU" sz="3600" b="1"/>
              <a:t>Практическая значимость</a:t>
            </a:r>
          </a:p>
        </p:txBody>
      </p:sp>
      <p:sp>
        <p:nvSpPr>
          <p:cNvPr id="13317" name="Прямоугольник 4"/>
          <p:cNvSpPr>
            <a:spLocks noChangeArrowheads="1"/>
          </p:cNvSpPr>
          <p:nvPr/>
        </p:nvSpPr>
        <p:spPr bwMode="auto">
          <a:xfrm>
            <a:off x="533400" y="3573463"/>
            <a:ext cx="8382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2000" b="1" dirty="0"/>
              <a:t>Проведено собственное исследование особенностей эмоционального выгорания офисных работников, а также разработаны практические рекомендации, направленные на предупреждение и коррекцию симптомов эмоционального выгорания. Полученные в результате исследования выводы могут быть использованы психологами в работе с персоналом.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1595</TotalTime>
  <Words>1361</Words>
  <Application>Microsoft Office PowerPoint</Application>
  <PresentationFormat>Экран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Wingdings</vt:lpstr>
      <vt:lpstr>Тема1</vt:lpstr>
      <vt:lpstr>Белый текст и шрифт Courier для слайдов с кодом</vt:lpstr>
      <vt:lpstr>ВЫПУСКНАЯ КВАЛИФИКАЦИОННАЯ РАБОТА   на тему: «Психопрофилактика синдрома эмоционального выгорания» </vt:lpstr>
      <vt:lpstr>Актуальность темы</vt:lpstr>
      <vt:lpstr>Степень разработанности проблемы: </vt:lpstr>
      <vt:lpstr>Презентация PowerPoint</vt:lpstr>
      <vt:lpstr>Гипотеза исследования:</vt:lpstr>
      <vt:lpstr>Презентация PowerPoint</vt:lpstr>
      <vt:lpstr>Методы исследования  </vt:lpstr>
      <vt:lpstr>Методики исследования  </vt:lpstr>
      <vt:lpstr>Теоретико- методологическая значимость</vt:lpstr>
      <vt:lpstr>ГЛАВА 1. ТЕОРЕТИЧЕСКИЕ ПРЕДПОСЫЛКИ ИССЛЕДОВАНИЯ ПСИХОЛОГО-ПЕДАГОГИЧЕСКОЙ КОРРЕКЦИИ И ПРОФИЛАКТИКИ ЭМОЦИОНАЛЬНОГО ВЫГОРАНИЯ ОФИСНЫХ РАБОТНИКОВ  </vt:lpstr>
      <vt:lpstr>ГЛАВА 2. ЭМПИРИЧЕСКОЕ ИССЛЕДОВАНИЕ ЭМОЦИОНАЛЬНОГО ВЫГОРАНИЯ ОФИСНЫХ РАБОТНИКОВ  </vt:lpstr>
      <vt:lpstr>Презентация PowerPoint</vt:lpstr>
      <vt:lpstr>ПРОГРАММА КОРРЕКЦИИ И ПРОФИЛАКТИКИ ЭМОЦИОНАЛЬНОГО ВЫГОРАНИЯ ОФИСНЫХ РАБОТНИКОВ</vt:lpstr>
      <vt:lpstr>Презентация PowerPoint</vt:lpstr>
      <vt:lpstr>Презентация PowerPoint</vt:lpstr>
      <vt:lpstr>Выводы: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Происхождение жизни на земле</dc:title>
  <dc:creator>ДоМ</dc:creator>
  <cp:lastModifiedBy>Студент</cp:lastModifiedBy>
  <cp:revision>98</cp:revision>
  <dcterms:created xsi:type="dcterms:W3CDTF">2014-10-26T17:35:36Z</dcterms:created>
  <dcterms:modified xsi:type="dcterms:W3CDTF">2020-12-23T01:33:52Z</dcterms:modified>
</cp:coreProperties>
</file>